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media/image39.jpg" ContentType="image/png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media/image66.jpg" ContentType="image/png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media/image97.jpg" ContentType="image/gif"/>
  <Override PartName="/ppt/media/image98.jpg" ContentType="image/gif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2"/>
  </p:notesMasterIdLst>
  <p:sldIdLst>
    <p:sldId id="256" r:id="rId2"/>
    <p:sldId id="257" r:id="rId3"/>
    <p:sldId id="258" r:id="rId4"/>
    <p:sldId id="259" r:id="rId5"/>
    <p:sldId id="333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0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300" r:id="rId38"/>
    <p:sldId id="301" r:id="rId39"/>
    <p:sldId id="302" r:id="rId40"/>
    <p:sldId id="303" r:id="rId41"/>
    <p:sldId id="304" r:id="rId42"/>
    <p:sldId id="305" r:id="rId43"/>
    <p:sldId id="307" r:id="rId44"/>
    <p:sldId id="308" r:id="rId45"/>
    <p:sldId id="309" r:id="rId46"/>
    <p:sldId id="292" r:id="rId47"/>
    <p:sldId id="310" r:id="rId48"/>
    <p:sldId id="312" r:id="rId49"/>
    <p:sldId id="314" r:id="rId50"/>
    <p:sldId id="315" r:id="rId51"/>
    <p:sldId id="311" r:id="rId52"/>
    <p:sldId id="313" r:id="rId53"/>
    <p:sldId id="293" r:id="rId54"/>
    <p:sldId id="329" r:id="rId55"/>
    <p:sldId id="328" r:id="rId56"/>
    <p:sldId id="330" r:id="rId57"/>
    <p:sldId id="316" r:id="rId58"/>
    <p:sldId id="331" r:id="rId59"/>
    <p:sldId id="317" r:id="rId60"/>
    <p:sldId id="325" r:id="rId61"/>
    <p:sldId id="322" r:id="rId62"/>
    <p:sldId id="323" r:id="rId63"/>
    <p:sldId id="321" r:id="rId64"/>
    <p:sldId id="318" r:id="rId65"/>
    <p:sldId id="326" r:id="rId66"/>
    <p:sldId id="320" r:id="rId67"/>
    <p:sldId id="327" r:id="rId68"/>
    <p:sldId id="334" r:id="rId69"/>
    <p:sldId id="299" r:id="rId70"/>
    <p:sldId id="332" r:id="rId7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3" roundtripDataSignature="AMtx7mgLxgLEDubjG1o42xKeKqd7qHgy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291" autoAdjust="0"/>
  </p:normalViewPr>
  <p:slideViewPr>
    <p:cSldViewPr snapToGrid="0">
      <p:cViewPr varScale="1">
        <p:scale>
          <a:sx n="72" d="100"/>
          <a:sy n="72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4" name="Google Shape;1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62eb13608c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g62eb13608c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62eb13608c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62eb13608c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62eb13608c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62eb13608c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62eb13608c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g62eb13608c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62eb13608c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g62eb13608c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62eb13608c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g62eb13608c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62eb13608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g62eb13608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62eb13608c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g62eb13608c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62eb13608c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g62eb13608c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62eb13608c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g62eb13608c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62eb1360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g62eb1360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62eb13608c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g62eb13608c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62106ba70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62106ba70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62106ba70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g62106ba70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62106ba70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g62106ba70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62106ba707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62106ba707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62106ba70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g62106ba707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62106ba707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g62106ba707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99753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62106ba70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g62106ba707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62106ba707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g62106ba707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62106ba707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62106ba707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62eb13608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g62eb13608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62106ba70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g62106ba707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62106ba707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g62106ba707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62106ba707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g62106ba707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64cb6d18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g64cb6d18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64cb6d184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g64cb6d184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64cb6d184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g64cb6d1849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64cb6d184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g64cb6d184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64cb6d184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g64cb6d184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18060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64cb6d184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g64cb6d184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79049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64cb6d184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g64cb6d184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7387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62eb13608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g62eb13608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64cb6d184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g64cb6d184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68763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64cb6d184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g64cb6d184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39825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64cb6d1849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g64cb6d1849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64cb6d184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64cb6d184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27285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64cb6d184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64cb6d184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35404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64cb6d184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64cb6d184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99416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64cb6d184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64cb6d184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58652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64cb6d184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64cb6d184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46216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64cb6d184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64cb6d184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54126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64cb6d184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64cb6d184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0878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62eb13608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g62eb13608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64cb6d184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64cb6d184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996992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64cb6d184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64cb6d184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91764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64cb6d184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64cb6d184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542762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64cb6d184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64cb6d184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918989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64cb6d184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64cb6d184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24629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64cb6d184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64cb6d184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110631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64cb6d184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64cb6d184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755043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62106ba70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g62106ba70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62106ba70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g62106ba70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0898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62eb13608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g62eb13608c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2eb13608c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g62eb13608c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62eb13608c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g62eb13608c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2eb13608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g62eb13608c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ide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" name="Google Shape;17;p15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Google Shape;18;p15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9" name="Google Shape;19;p15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0" name="Google Shape;20;p15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21;p15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" name="Google Shape;22;p15"/>
          <p:cNvSpPr txBox="1"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Font typeface="Rockwell"/>
              <a:buNone/>
              <a:defRPr sz="96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70"/>
              <a:buNone/>
              <a:defRPr sz="22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7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7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700"/>
              <a:buNone/>
              <a:defRPr sz="2000"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9592733" y="4289334"/>
            <a:ext cx="1193868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ckwel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ckwel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ckwel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ckwel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ckwel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ckwel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ckwel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ckwel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ckwel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  <p:pic>
        <p:nvPicPr>
          <p:cNvPr id="27" name="Google Shape;2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6721" y="30028"/>
            <a:ext cx="951415" cy="1311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body" idx="1"/>
          </p:nvPr>
        </p:nvSpPr>
        <p:spPr>
          <a:xfrm rot="5400000">
            <a:off x="4073652" y="-882396"/>
            <a:ext cx="4050792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marL="1828800" lvl="3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marL="2286000" lvl="4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marL="2743200" lvl="5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marL="3200400" lvl="6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marL="3657600" lvl="7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marL="4114800" lvl="8" indent="-325754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24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" name="Google Shape;95;p24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5"/>
          <p:cNvSpPr txBox="1">
            <a:spLocks noGrp="1"/>
          </p:cNvSpPr>
          <p:nvPr>
            <p:ph type="title"/>
          </p:nvPr>
        </p:nvSpPr>
        <p:spPr>
          <a:xfrm rot="5400000">
            <a:off x="7181850" y="2076450"/>
            <a:ext cx="56388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body" idx="1"/>
          </p:nvPr>
        </p:nvSpPr>
        <p:spPr>
          <a:xfrm rot="5400000">
            <a:off x="2000250" y="-400050"/>
            <a:ext cx="5638800" cy="7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marL="1828800" lvl="3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marL="2286000" lvl="4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marL="2743200" lvl="5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marL="3200400" lvl="6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marL="3657600" lvl="7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marL="4114800" lvl="8" indent="-325754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25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6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marL="1828800" lvl="3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marL="2286000" lvl="4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marL="2743200" lvl="5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marL="3200400" lvl="6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marL="3657600" lvl="7" indent="-32575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marL="4114800" lvl="8" indent="-325754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16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3" name="Google Shape;33;p16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beçalho da Seção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7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17"/>
          <p:cNvSpPr txBox="1"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Font typeface="Rockwell"/>
              <a:buNone/>
              <a:defRPr sz="80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dt" idx="10"/>
          </p:nvPr>
        </p:nvSpPr>
        <p:spPr>
          <a:xfrm>
            <a:off x="8593667" y="6272784"/>
            <a:ext cx="2644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17"/>
          <p:cNvSpPr txBox="1">
            <a:spLocks noGrp="1"/>
          </p:cNvSpPr>
          <p:nvPr>
            <p:ph type="ftr" idx="11"/>
          </p:nvPr>
        </p:nvSpPr>
        <p:spPr>
          <a:xfrm>
            <a:off x="2182708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grpSp>
        <p:nvGrpSpPr>
          <p:cNvPr id="40" name="Google Shape;40;p1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41" name="Google Shape;41;p17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42;p17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3" name="Google Shape;43;p17"/>
          <p:cNvSpPr txBox="1">
            <a:spLocks noGrp="1"/>
          </p:cNvSpPr>
          <p:nvPr>
            <p:ph type="sldNum" idx="12"/>
          </p:nvPr>
        </p:nvSpPr>
        <p:spPr>
          <a:xfrm>
            <a:off x="843702" y="2506133"/>
            <a:ext cx="1188298" cy="720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ckwel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ckwel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ckwel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ckwel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ckwel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ckwel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ckwel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ckwel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ckwell"/>
              <a:buNone/>
              <a:defRPr sz="28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1"/>
          </p:nvPr>
        </p:nvSpPr>
        <p:spPr>
          <a:xfrm>
            <a:off x="1069848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5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59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2"/>
          </p:nvPr>
        </p:nvSpPr>
        <p:spPr>
          <a:xfrm>
            <a:off x="6364224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5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59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" name="Google Shape;49;p18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0" name="Google Shape;50;p18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9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 b="1">
                <a:solidFill>
                  <a:srgbClr val="9E361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19"/>
          <p:cNvSpPr txBox="1">
            <a:spLocks noGrp="1"/>
          </p:cNvSpPr>
          <p:nvPr>
            <p:ph type="body" idx="2"/>
          </p:nvPr>
        </p:nvSpPr>
        <p:spPr>
          <a:xfrm>
            <a:off x="1069848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5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59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55" name="Google Shape;55;p19"/>
          <p:cNvSpPr txBox="1">
            <a:spLocks noGrp="1"/>
          </p:cNvSpPr>
          <p:nvPr>
            <p:ph type="body" idx="3"/>
          </p:nvPr>
        </p:nvSpPr>
        <p:spPr>
          <a:xfrm>
            <a:off x="6364224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 b="1">
                <a:solidFill>
                  <a:srgbClr val="9E361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4"/>
          </p:nvPr>
        </p:nvSpPr>
        <p:spPr>
          <a:xfrm>
            <a:off x="6364224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5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59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8" name="Google Shape;58;p19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19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0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21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" name="Google Shape;68;p21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údo com Legenda" type="objTx">
  <p:cSld name="OBJECT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2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22"/>
          <p:cNvSpPr txBox="1"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Rockwell"/>
              <a:buNone/>
              <a:defRPr sz="32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body" idx="1"/>
          </p:nvPr>
        </p:nvSpPr>
        <p:spPr>
          <a:xfrm>
            <a:off x="838200" y="685800"/>
            <a:ext cx="6711696" cy="5020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65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marL="914400" lvl="1" indent="-32575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marL="1371600" lvl="2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marL="1828800" lvl="3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marL="2286000" lvl="4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marL="2743200" lvl="5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marL="3200400" lvl="6" indent="-31496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marL="3657600" lvl="7" indent="-31495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marL="4114800" lvl="8" indent="-314959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body" idx="2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9E361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grpSp>
        <p:nvGrpSpPr>
          <p:cNvPr id="76" name="Google Shape;76;p22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7" name="Google Shape;77;p22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" name="Google Shape;78;p22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m com Legenda" type="picTx">
  <p:cSld name="PICTURE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3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23"/>
          <p:cNvSpPr txBox="1"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Rockwell"/>
              <a:buNone/>
              <a:defRPr sz="32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>
            <a:spLocks noGrp="1"/>
          </p:cNvSpPr>
          <p:nvPr>
            <p:ph type="pic" idx="2"/>
          </p:nvPr>
        </p:nvSpPr>
        <p:spPr>
          <a:xfrm>
            <a:off x="0" y="0"/>
            <a:ext cx="8303740" cy="6858000"/>
          </a:xfrm>
          <a:prstGeom prst="rect">
            <a:avLst/>
          </a:prstGeom>
          <a:solidFill>
            <a:srgbClr val="E1DFDF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272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238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204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ts val="17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 dirty="0"/>
          </a:p>
        </p:txBody>
      </p:sp>
      <p:sp>
        <p:nvSpPr>
          <p:cNvPr id="84" name="Google Shape;84;p23"/>
          <p:cNvSpPr txBox="1">
            <a:spLocks noGrp="1"/>
          </p:cNvSpPr>
          <p:nvPr>
            <p:ph type="body" idx="1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9E361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>
            <a:endParaRPr/>
          </a:p>
        </p:txBody>
      </p:sp>
      <p:sp>
        <p:nvSpPr>
          <p:cNvPr id="85" name="Google Shape;85;p23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grpSp>
        <p:nvGrpSpPr>
          <p:cNvPr id="86" name="Google Shape;86;p23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7" name="Google Shape;87;p23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" name="Google Shape;88;p23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  <a:defRPr sz="5400" b="0" i="0" u="none" strike="noStrike" cap="none">
                <a:latin typeface="Rockwell"/>
                <a:ea typeface="Rockwell"/>
                <a:cs typeface="Rockwell"/>
                <a:sym typeface="Rockwe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65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2575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1496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149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14959" algn="l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ts val="136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dt" idx="10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 dirty="0"/>
          </a:p>
        </p:txBody>
      </p:sp>
      <p:sp>
        <p:nvSpPr>
          <p:cNvPr id="9" name="Google Shape;9;p14"/>
          <p:cNvSpPr txBox="1">
            <a:spLocks noGrp="1"/>
          </p:cNvSpPr>
          <p:nvPr>
            <p:ph type="ftr" idx="11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 dirty="0"/>
          </a:p>
        </p:txBody>
      </p:sp>
      <p:grpSp>
        <p:nvGrpSpPr>
          <p:cNvPr id="10" name="Google Shape;10;p14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1" name="Google Shape;11;p14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1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12;p14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" name="Google Shape;13;p14"/>
          <p:cNvSpPr txBox="1">
            <a:spLocks noGrp="1"/>
          </p:cNvSpPr>
          <p:nvPr>
            <p:ph type="sldNum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ckwell"/>
              <a:buNone/>
              <a:defRPr sz="1400" b="1" i="0" u="none" strike="noStrike" cap="non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dirty="0"/>
          </a:p>
        </p:txBody>
      </p:sp>
      <p:pic>
        <p:nvPicPr>
          <p:cNvPr id="14" name="Google Shape;14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36721" y="30028"/>
            <a:ext cx="951415" cy="131154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gif"/><Relationship Id="rId4" Type="http://schemas.openxmlformats.org/officeDocument/2006/relationships/image" Target="../media/image8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gif"/><Relationship Id="rId4" Type="http://schemas.openxmlformats.org/officeDocument/2006/relationships/image" Target="../media/image89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OKNlSvCZi0" TargetMode="External"/><Relationship Id="rId7" Type="http://schemas.openxmlformats.org/officeDocument/2006/relationships/hyperlink" Target="https://www.ggbearings.com/pt/mancais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ssel.com.br/cursos/material/01/ElementosMaquinas/14elem.pdf" TargetMode="External"/><Relationship Id="rId5" Type="http://schemas.openxmlformats.org/officeDocument/2006/relationships/hyperlink" Target="https://www.youtube.com/watch?v=ZIlcJ0clxxY&amp;list=PLXw1uvpFO3lx_sVKwXX_7V1-WeI7SAC-D&amp;index=14" TargetMode="External"/><Relationship Id="rId4" Type="http://schemas.openxmlformats.org/officeDocument/2006/relationships/hyperlink" Target="https://metalica.com.br/para-entender-os-elementos-de-fixacao-2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NL-Ldch3GQw" TargetMode="External"/><Relationship Id="rId3" Type="http://schemas.openxmlformats.org/officeDocument/2006/relationships/hyperlink" Target="https://www.youtube.com/watch?v=3T75HhJqxjE" TargetMode="External"/><Relationship Id="rId7" Type="http://schemas.openxmlformats.org/officeDocument/2006/relationships/hyperlink" Target="http://www.abraman.org.br/arquivos/72/72.pdf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ssel.com.br/cursos/material/01/ElementosMaquinas/21elem.pdf" TargetMode="External"/><Relationship Id="rId11" Type="http://schemas.openxmlformats.org/officeDocument/2006/relationships/hyperlink" Target="http://ftp.demec.ufpr.br/disciplinas/TMEC038/Prof.Walter_Kapp/TM245/Slides/Eixos_e_arvores_AULA_1.pdf" TargetMode="External"/><Relationship Id="rId5" Type="http://schemas.openxmlformats.org/officeDocument/2006/relationships/hyperlink" Target="https://www.youtube.com/watch?v=skM-hPGqKcw" TargetMode="External"/><Relationship Id="rId10" Type="http://schemas.openxmlformats.org/officeDocument/2006/relationships/hyperlink" Target="https://www.youtube.com/watch?v=46Fm7oBye-I" TargetMode="External"/><Relationship Id="rId4" Type="http://schemas.openxmlformats.org/officeDocument/2006/relationships/hyperlink" Target="https://www.ufsm.br/unidades-universitarias/ctism/cte/wp-content/uploads/sites/413/2018/12/01_elementos_maquina.pdf" TargetMode="External"/><Relationship Id="rId9" Type="http://schemas.openxmlformats.org/officeDocument/2006/relationships/hyperlink" Target="http://professor.luzerna.ifc.edu.br/charles-assuncao/wp-content/uploads/sites/33/2016/07/Apostila-Elementos-de-M%C3%A1quina-SENAI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"/>
          <p:cNvSpPr txBox="1">
            <a:spLocks noGrp="1"/>
          </p:cNvSpPr>
          <p:nvPr>
            <p:ph type="ctrTitle"/>
          </p:nvPr>
        </p:nvSpPr>
        <p:spPr>
          <a:xfrm>
            <a:off x="1524000" y="1730326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pt-BR" sz="8640" dirty="0"/>
              <a:t>ELEMENTOS DE MÁQUINAS</a:t>
            </a:r>
            <a:endParaRPr sz="8640" dirty="0"/>
          </a:p>
        </p:txBody>
      </p:sp>
      <p:sp>
        <p:nvSpPr>
          <p:cNvPr id="107" name="Google Shape;107;p1"/>
          <p:cNvSpPr txBox="1">
            <a:spLocks noGrp="1"/>
          </p:cNvSpPr>
          <p:nvPr>
            <p:ph type="subTitle" idx="1"/>
          </p:nvPr>
        </p:nvSpPr>
        <p:spPr>
          <a:xfrm>
            <a:off x="928468" y="5103764"/>
            <a:ext cx="10335064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dirty="0"/>
              <a:t>Alunos: João Pedro Amorim      					</a:t>
            </a:r>
            <a:endParaRPr dirty="0"/>
          </a:p>
          <a:p>
            <a:pPr marL="45720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dirty="0"/>
              <a:t>	        Thomas Michel Grasmuk</a:t>
            </a:r>
            <a:endParaRPr dirty="0"/>
          </a:p>
          <a:p>
            <a:pPr marL="45720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dirty="0"/>
              <a:t>Período: 2019-2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62eb13608c_0_46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/>
              <a:t>ELEMENTOS DE FIXAÇÃO</a:t>
            </a:r>
            <a:endParaRPr b="1"/>
          </a:p>
        </p:txBody>
      </p:sp>
      <p:sp>
        <p:nvSpPr>
          <p:cNvPr id="165" name="Google Shape;165;g62eb13608c_0_46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400"/>
              <a:buNone/>
            </a:pPr>
            <a:r>
              <a:rPr lang="pt-BR" sz="4000" b="1"/>
              <a:t>Rebite</a:t>
            </a:r>
            <a:endParaRPr sz="4000" b="1"/>
          </a:p>
          <a:p>
            <a:pPr marL="457200" lvl="0" indent="-3429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C</a:t>
            </a:r>
            <a:r>
              <a:rPr lang="pt-BR" sz="2400"/>
              <a:t>omposto por um eixo cilíndrico e uma cabeça que pode ter vários formatos;</a:t>
            </a:r>
            <a:endParaRPr sz="2400"/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 sz="2400"/>
              <a:t>Fabricado geralmente em aço, alumínio, cobre ou latão;</a:t>
            </a:r>
            <a:endParaRPr sz="2400"/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 sz="2400"/>
              <a:t>Unem permanentemente peças ou chapas;</a:t>
            </a:r>
            <a:endParaRPr sz="2400"/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 sz="2400"/>
              <a:t>Encontrado em estruturas metálicas de reservatórios, caldeiras, máquinas, navios e aviões.</a:t>
            </a:r>
            <a:endParaRPr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g62eb13608c_0_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0" y="0"/>
            <a:ext cx="685800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g62eb13608c_0_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875" y="262250"/>
            <a:ext cx="3707125" cy="271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62eb13608c_0_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3359500"/>
            <a:ext cx="3707125" cy="322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62eb13608c_0_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10061" y="1508850"/>
            <a:ext cx="6326625" cy="37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62eb13608c_0_66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/>
              <a:t>ELEMENTOS DE FIXAÇÃO</a:t>
            </a:r>
            <a:endParaRPr b="1"/>
          </a:p>
        </p:txBody>
      </p:sp>
      <p:sp>
        <p:nvSpPr>
          <p:cNvPr id="185" name="Google Shape;185;g62eb13608c_0_66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400"/>
              <a:buNone/>
            </a:pPr>
            <a:r>
              <a:rPr lang="pt-BR" sz="4000" b="1"/>
              <a:t>Pino</a:t>
            </a:r>
            <a:endParaRPr sz="4000" b="1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pt-BR" sz="2400"/>
              <a:t>Une peças articuladas, uma das peças pode se movimentar por rotação.</a:t>
            </a:r>
            <a:endParaRPr/>
          </a:p>
        </p:txBody>
      </p:sp>
      <p:pic>
        <p:nvPicPr>
          <p:cNvPr id="186" name="Google Shape;186;g62eb13608c_0_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6738" y="3497350"/>
            <a:ext cx="3898525" cy="319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62eb13608c_0_72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/>
              <a:t>ELEMENTOS DE FIXAÇÃO</a:t>
            </a:r>
            <a:endParaRPr b="1"/>
          </a:p>
        </p:txBody>
      </p:sp>
      <p:sp>
        <p:nvSpPr>
          <p:cNvPr id="192" name="Google Shape;192;g62eb13608c_0_72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400"/>
              <a:buNone/>
            </a:pPr>
            <a:r>
              <a:rPr lang="pt-BR" sz="4000" b="1"/>
              <a:t>Contrapino/Cupilha</a:t>
            </a:r>
            <a:endParaRPr sz="4000" b="1"/>
          </a:p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pt-BR" sz="2400"/>
              <a:t>Formado por arame ou haste fina que é dobrado formando uma cabeça circular e duas pernas de tamanho diferente;</a:t>
            </a:r>
            <a:endParaRPr sz="2400"/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 sz="2400"/>
              <a:t>Sua função principal é travar outros elementos de máquinas como porcas;</a:t>
            </a: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62eb13608c_0_77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endParaRPr/>
          </a:p>
        </p:txBody>
      </p:sp>
      <p:sp>
        <p:nvSpPr>
          <p:cNvPr id="198" name="Google Shape;198;g62eb13608c_0_77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endParaRPr/>
          </a:p>
        </p:txBody>
      </p:sp>
      <p:pic>
        <p:nvPicPr>
          <p:cNvPr id="199" name="Google Shape;199;g62eb13608c_0_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085400"/>
            <a:ext cx="4687200" cy="46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62eb13608c_0_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2375" y="1085400"/>
            <a:ext cx="5091425" cy="509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62eb13608c_0_84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/>
              <a:t>ELEMENTOS DE FIXAÇÃO</a:t>
            </a:r>
            <a:endParaRPr b="1"/>
          </a:p>
        </p:txBody>
      </p:sp>
      <p:sp>
        <p:nvSpPr>
          <p:cNvPr id="206" name="Google Shape;206;g62eb13608c_0_8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641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400"/>
              <a:buNone/>
            </a:pPr>
            <a:r>
              <a:rPr lang="pt-BR" sz="4000" b="1"/>
              <a:t>Parafuso</a:t>
            </a:r>
            <a:endParaRPr sz="4000" b="1"/>
          </a:p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pt-BR" sz="2400"/>
              <a:t>Possui corpo cilíndrico roscado com cabeça de forma variada;</a:t>
            </a:r>
            <a:endParaRPr sz="2400"/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 sz="2400"/>
              <a:t>São utilizados na união não permanente de peças.</a:t>
            </a:r>
            <a:endParaRPr sz="2400"/>
          </a:p>
        </p:txBody>
      </p:sp>
      <p:pic>
        <p:nvPicPr>
          <p:cNvPr id="207" name="Google Shape;207;g62eb13608c_0_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91225" y="2206975"/>
            <a:ext cx="3588500" cy="358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62eb13608c_0_90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/>
              <a:t>ELEMENTOS DE FIXAÇÃO</a:t>
            </a:r>
            <a:endParaRPr b="1"/>
          </a:p>
        </p:txBody>
      </p:sp>
      <p:sp>
        <p:nvSpPr>
          <p:cNvPr id="213" name="Google Shape;213;g62eb13608c_0_90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400"/>
              <a:buNone/>
            </a:pPr>
            <a:r>
              <a:rPr lang="pt-BR" sz="4000" b="1"/>
              <a:t>Porca</a:t>
            </a:r>
            <a:endParaRPr sz="4000" b="1"/>
          </a:p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pt-BR" sz="2400"/>
              <a:t>Pode possuir forma de prisma, cilindro ou outras com furo roscado onde é atarraxado o parafuso.</a:t>
            </a:r>
            <a:endParaRPr sz="2400"/>
          </a:p>
        </p:txBody>
      </p:sp>
      <p:pic>
        <p:nvPicPr>
          <p:cNvPr id="214" name="Google Shape;214;g62eb13608c_0_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0038" y="3884875"/>
            <a:ext cx="3611925" cy="229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62eb13608c_0_96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/>
              <a:t>ELEMENTOS DE FIXAÇÃO</a:t>
            </a:r>
            <a:endParaRPr b="1"/>
          </a:p>
        </p:txBody>
      </p:sp>
      <p:sp>
        <p:nvSpPr>
          <p:cNvPr id="220" name="Google Shape;220;g62eb13608c_0_96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400"/>
              <a:buNone/>
            </a:pPr>
            <a:r>
              <a:rPr lang="pt-BR" sz="4000" b="1"/>
              <a:t>Arruela</a:t>
            </a:r>
            <a:endParaRPr sz="4000" b="1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pt-BR" sz="2400"/>
              <a:t>Disco de metal com furo no meio por onde passa o parafuso.</a:t>
            </a:r>
            <a:endParaRPr/>
          </a:p>
        </p:txBody>
      </p:sp>
      <p:pic>
        <p:nvPicPr>
          <p:cNvPr id="221" name="Google Shape;221;g62eb13608c_0_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0822" y="3244450"/>
            <a:ext cx="3090350" cy="3090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62eb13608c_0_102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/>
              <a:t>ELEMENTOS DE FIXAÇÃO</a:t>
            </a:r>
            <a:endParaRPr b="1"/>
          </a:p>
        </p:txBody>
      </p:sp>
      <p:sp>
        <p:nvSpPr>
          <p:cNvPr id="227" name="Google Shape;227;g62eb13608c_0_102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400"/>
              <a:buNone/>
            </a:pPr>
            <a:r>
              <a:rPr lang="pt-BR" sz="4000" b="1"/>
              <a:t>Anel Elástico</a:t>
            </a:r>
            <a:endParaRPr sz="4000" b="1"/>
          </a:p>
          <a:p>
            <a:pPr marL="45720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pt-BR" sz="2400"/>
              <a:t>Impede o deslocamento dos eixos;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pt-BR" sz="2400"/>
              <a:t>Limita o posicionamento de uma peça que desliza pelo eixo.</a:t>
            </a:r>
            <a:endParaRPr sz="2400"/>
          </a:p>
        </p:txBody>
      </p:sp>
      <p:pic>
        <p:nvPicPr>
          <p:cNvPr id="228" name="Google Shape;228;g62eb13608c_0_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0575" y="3787175"/>
            <a:ext cx="3070825" cy="307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62eb13608c_0_1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3349" y="3934587"/>
            <a:ext cx="3945031" cy="254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62eb13608c_0_0"/>
          <p:cNvSpPr txBox="1">
            <a:spLocks noGrp="1"/>
          </p:cNvSpPr>
          <p:nvPr>
            <p:ph type="title"/>
          </p:nvPr>
        </p:nvSpPr>
        <p:spPr>
          <a:xfrm>
            <a:off x="838200" y="2188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 dirty="0"/>
              <a:t>DEFINIÇÃO</a:t>
            </a:r>
            <a:endParaRPr b="1" dirty="0"/>
          </a:p>
        </p:txBody>
      </p:sp>
      <p:sp>
        <p:nvSpPr>
          <p:cNvPr id="113" name="Google Shape;113;g62eb13608c_0_0"/>
          <p:cNvSpPr txBox="1">
            <a:spLocks noGrp="1"/>
          </p:cNvSpPr>
          <p:nvPr>
            <p:ph type="body" idx="1"/>
          </p:nvPr>
        </p:nvSpPr>
        <p:spPr>
          <a:xfrm>
            <a:off x="838200" y="1544550"/>
            <a:ext cx="109479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pt-BR" sz="2400" dirty="0"/>
              <a:t>São as peças que, em conjunto, formam os componentes elementares de uma máquina ou um mecanismo.</a:t>
            </a:r>
            <a:endParaRPr sz="2400" dirty="0"/>
          </a:p>
          <a:p>
            <a:pPr marL="4572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endParaRPr dirty="0"/>
          </a:p>
        </p:txBody>
      </p:sp>
      <p:pic>
        <p:nvPicPr>
          <p:cNvPr id="114" name="Google Shape;114;g62eb13608c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6075" y="2917000"/>
            <a:ext cx="6319850" cy="3722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62eb13608c_0_110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/>
              <a:t>ELEMENTOS DE FIXAÇÃO</a:t>
            </a:r>
            <a:endParaRPr b="1"/>
          </a:p>
        </p:txBody>
      </p:sp>
      <p:sp>
        <p:nvSpPr>
          <p:cNvPr id="235" name="Google Shape;235;g62eb13608c_0_110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400"/>
              <a:buNone/>
            </a:pPr>
            <a:r>
              <a:rPr lang="pt-BR" sz="4000" b="1"/>
              <a:t>Cavilha</a:t>
            </a:r>
            <a:endParaRPr sz="4000" b="1"/>
          </a:p>
          <a:p>
            <a:pPr marL="45720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pt-BR" sz="2400"/>
              <a:t>Une peças não articuladas entre si;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pt-BR" sz="2400"/>
              <a:t>Possuem entalhes externos que fazem com que o conjunto não se movimente.</a:t>
            </a:r>
            <a:endParaRPr sz="24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endParaRPr/>
          </a:p>
        </p:txBody>
      </p:sp>
      <p:pic>
        <p:nvPicPr>
          <p:cNvPr id="236" name="Google Shape;236;g62eb13608c_0_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7548" y="4007000"/>
            <a:ext cx="4740703" cy="2366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C95E35B-5459-4F25-94FA-A7E71D2AF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905" y="4556740"/>
            <a:ext cx="4599548" cy="181662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2eb13608c_0_116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/>
              <a:t>ELEMENTOS DE FIXAÇÃO</a:t>
            </a:r>
            <a:endParaRPr b="1"/>
          </a:p>
        </p:txBody>
      </p:sp>
      <p:sp>
        <p:nvSpPr>
          <p:cNvPr id="242" name="Google Shape;242;g62eb13608c_0_116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400"/>
              <a:buNone/>
            </a:pPr>
            <a:r>
              <a:rPr lang="pt-BR" sz="4000" b="1"/>
              <a:t>Chaveta</a:t>
            </a:r>
            <a:endParaRPr sz="4000" b="1"/>
          </a:p>
          <a:p>
            <a:pPr marL="45720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pt-BR" sz="2400"/>
              <a:t>Corpo em forma de prisma, pode ter faces paralelas ou inclinadas;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pt-BR" sz="2400"/>
              <a:t>Pode ser elemento de fixação ou transmissão.</a:t>
            </a:r>
            <a:endParaRPr sz="2400"/>
          </a:p>
        </p:txBody>
      </p:sp>
      <p:pic>
        <p:nvPicPr>
          <p:cNvPr id="243" name="Google Shape;243;g62eb13608c_0_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4945" y="4095750"/>
            <a:ext cx="7210425" cy="27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68FC7B9-0DF6-446B-9B84-9810EFFED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665" y="4157526"/>
            <a:ext cx="2638697" cy="263869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62106ba707_0_0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/>
              <a:t>ELEMENTOS DE APOIO</a:t>
            </a:r>
            <a:endParaRPr b="1"/>
          </a:p>
        </p:txBody>
      </p:sp>
      <p:sp>
        <p:nvSpPr>
          <p:cNvPr id="249" name="Google Shape;249;g62106ba707_0_0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pt-BR" sz="2400"/>
              <a:t>São acessórios auxiliares para o funcionamento de máquinas.</a:t>
            </a:r>
            <a:endParaRPr sz="2400"/>
          </a:p>
          <a:p>
            <a:pPr marL="457200" lvl="0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pt-BR" sz="2400"/>
              <a:t>Buchas;</a:t>
            </a:r>
            <a:endParaRPr sz="2400"/>
          </a:p>
          <a:p>
            <a:pPr marL="457200" lvl="0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pt-BR" sz="2400"/>
              <a:t>Guias;</a:t>
            </a:r>
            <a:endParaRPr sz="2400"/>
          </a:p>
          <a:p>
            <a:pPr marL="457200" lvl="0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pt-BR" sz="2400"/>
              <a:t>Mancais;</a:t>
            </a:r>
            <a:endParaRPr sz="2400"/>
          </a:p>
          <a:p>
            <a:pPr marL="457200" lvl="0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pt-BR" sz="2400"/>
              <a:t>Rolamentos.</a:t>
            </a:r>
            <a:endParaRPr sz="2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62106ba707_0_5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/>
              <a:t>ELEMENTOS DE APOIO</a:t>
            </a:r>
            <a:endParaRPr b="1"/>
          </a:p>
        </p:txBody>
      </p:sp>
      <p:sp>
        <p:nvSpPr>
          <p:cNvPr id="255" name="Google Shape;255;g62106ba707_0_5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400"/>
              <a:buNone/>
            </a:pPr>
            <a:r>
              <a:rPr lang="pt-BR" sz="4000" b="1"/>
              <a:t>Buchas</a:t>
            </a:r>
            <a:endParaRPr sz="4000" b="1"/>
          </a:p>
          <a:p>
            <a:pPr marL="914400" lvl="0" indent="-3810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pt-BR" sz="2400"/>
              <a:t>Reduzem o atrito e vibrações;</a:t>
            </a:r>
            <a:endParaRPr sz="2400"/>
          </a:p>
          <a:p>
            <a:pPr marL="914400" lvl="0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pt-BR" sz="2400"/>
              <a:t>Evita choques;</a:t>
            </a:r>
            <a:endParaRPr sz="2400"/>
          </a:p>
          <a:p>
            <a:pPr marL="914400" lvl="0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pt-BR" sz="2400"/>
              <a:t>Apoiam o eixo.</a:t>
            </a:r>
            <a:endParaRPr sz="2400"/>
          </a:p>
        </p:txBody>
      </p:sp>
      <p:pic>
        <p:nvPicPr>
          <p:cNvPr id="256" name="Google Shape;256;g62106ba707_0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0100" y="2583750"/>
            <a:ext cx="5257525" cy="283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62106ba707_0_10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/>
              <a:t>ELEMENTOS DE APOIO</a:t>
            </a:r>
            <a:endParaRPr b="1"/>
          </a:p>
        </p:txBody>
      </p:sp>
      <p:sp>
        <p:nvSpPr>
          <p:cNvPr id="262" name="Google Shape;262;g62106ba707_0_10"/>
          <p:cNvSpPr txBox="1">
            <a:spLocks noGrp="1"/>
          </p:cNvSpPr>
          <p:nvPr>
            <p:ph type="body" idx="1"/>
          </p:nvPr>
        </p:nvSpPr>
        <p:spPr>
          <a:xfrm>
            <a:off x="841250" y="267997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pt-BR" sz="2400"/>
              <a:t>O atrito é um problema desde que se passou a usar transportes com rodas e eixos;</a:t>
            </a:r>
            <a:endParaRPr sz="2400"/>
          </a:p>
          <a:p>
            <a:pPr marL="45720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pt-BR" sz="2400"/>
              <a:t>Persistiu com a introdução de rodas de aço;</a:t>
            </a:r>
            <a:endParaRPr sz="2400"/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 sz="2400"/>
              <a:t>A solução foi colocar um anel de metal entre as rodas e o eixo</a:t>
            </a:r>
            <a:r>
              <a:rPr lang="pt-BR"/>
              <a:t>.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2106ba707_0_22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/>
              <a:t>ELEMENTOS DE APOIO</a:t>
            </a:r>
            <a:endParaRPr b="1"/>
          </a:p>
        </p:txBody>
      </p:sp>
      <p:sp>
        <p:nvSpPr>
          <p:cNvPr id="275" name="Google Shape;275;g62106ba707_0_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7416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400"/>
              <a:buNone/>
            </a:pPr>
            <a:r>
              <a:rPr lang="pt-BR" sz="4000" b="1"/>
              <a:t>Guias</a:t>
            </a:r>
            <a:endParaRPr sz="4000" b="1"/>
          </a:p>
          <a:p>
            <a:pPr marL="457200" lvl="0" indent="-3810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pt-BR" sz="2400"/>
              <a:t>Mantém a direção de uma peça em movimento;</a:t>
            </a:r>
            <a:endParaRPr sz="2400"/>
          </a:p>
          <a:p>
            <a:pPr marL="457200" lvl="0" indent="-381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pt-BR" sz="2400"/>
              <a:t>Uma máquina geralmente trabalha com um conjunto de guias chamado barramento, estes que variam conforme a função que exerce.</a:t>
            </a:r>
            <a:endParaRPr sz="2400"/>
          </a:p>
        </p:txBody>
      </p:sp>
      <p:pic>
        <p:nvPicPr>
          <p:cNvPr id="276" name="Google Shape;276;g62106ba707_0_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4650" y="2450775"/>
            <a:ext cx="3803525" cy="310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62106ba707_0_28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/>
              <a:t>ELEMENTOS DE APOIO</a:t>
            </a:r>
            <a:endParaRPr b="1"/>
          </a:p>
        </p:txBody>
      </p:sp>
      <p:sp>
        <p:nvSpPr>
          <p:cNvPr id="282" name="Google Shape;282;g62106ba707_0_28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endParaRPr/>
          </a:p>
        </p:txBody>
      </p:sp>
      <p:pic>
        <p:nvPicPr>
          <p:cNvPr id="283" name="Google Shape;283;g62106ba707_0_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2802" y="1825628"/>
            <a:ext cx="8566403" cy="435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62106ba707_0_16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/>
              <a:t>ELEMENTOS DE APOIO</a:t>
            </a:r>
            <a:endParaRPr b="1"/>
          </a:p>
        </p:txBody>
      </p:sp>
      <p:sp>
        <p:nvSpPr>
          <p:cNvPr id="268" name="Google Shape;268;g62106ba707_0_16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400"/>
              <a:buNone/>
            </a:pPr>
            <a:r>
              <a:rPr lang="pt-BR" sz="4000" b="1"/>
              <a:t>Buchas-Guia</a:t>
            </a:r>
            <a:endParaRPr sz="4000" b="1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pt-BR"/>
              <a:t>	</a:t>
            </a:r>
            <a:r>
              <a:rPr lang="pt-BR" sz="2400"/>
              <a:t>Posicionam as ferramentas na hora de fazer um furo.</a:t>
            </a: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endParaRPr/>
          </a:p>
        </p:txBody>
      </p:sp>
      <p:pic>
        <p:nvPicPr>
          <p:cNvPr id="269" name="Google Shape;269;g62106ba707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51860" y="3618075"/>
            <a:ext cx="3694366" cy="2985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887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62106ba707_0_39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/>
              <a:t>ELEMENTOS DE APOIO</a:t>
            </a:r>
            <a:endParaRPr b="1"/>
          </a:p>
        </p:txBody>
      </p:sp>
      <p:sp>
        <p:nvSpPr>
          <p:cNvPr id="289" name="Google Shape;289;g62106ba707_0_39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400"/>
              <a:buNone/>
            </a:pPr>
            <a:r>
              <a:rPr lang="pt-BR" sz="4000" b="1"/>
              <a:t>Mancais</a:t>
            </a:r>
            <a:endParaRPr sz="4000" b="1"/>
          </a:p>
          <a:p>
            <a:pPr marL="45720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pt-BR" sz="2400"/>
              <a:t>Projetados para dar sustentação a um eixo enquanto ele rotaciona;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pt-BR" sz="2400"/>
              <a:t>Dividem-se em:</a:t>
            </a:r>
            <a:endParaRPr sz="2400"/>
          </a:p>
          <a:p>
            <a:pPr marL="9144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pt-BR" sz="2400"/>
              <a:t>Mancais de Deslizamento;</a:t>
            </a:r>
            <a:endParaRPr sz="2400"/>
          </a:p>
          <a:p>
            <a:pPr marL="9144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pt-BR" sz="2400"/>
              <a:t>Mancais de Rolamento.</a:t>
            </a:r>
            <a:endParaRPr sz="2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62106ba707_0_44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/>
              <a:t>ELEMENTOS DE APOIO</a:t>
            </a:r>
            <a:endParaRPr b="1"/>
          </a:p>
        </p:txBody>
      </p:sp>
      <p:sp>
        <p:nvSpPr>
          <p:cNvPr id="295" name="Google Shape;295;g62106ba707_0_44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400"/>
              <a:buNone/>
            </a:pPr>
            <a:r>
              <a:rPr lang="pt-BR" sz="4000" b="1" dirty="0"/>
              <a:t>Mancais de Deslizamento</a:t>
            </a:r>
            <a:endParaRPr sz="4000" b="1" dirty="0"/>
          </a:p>
          <a:p>
            <a:pPr marL="457200" lvl="0" indent="-381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pt-BR" sz="2400" dirty="0"/>
              <a:t>Possuem uma bucha fixada no suporte;</a:t>
            </a:r>
            <a:endParaRPr sz="2400" dirty="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pt-BR" sz="2400" dirty="0"/>
              <a:t>Muito usada em máquinas pesadas e elementos de baixa rotação.</a:t>
            </a:r>
            <a:endParaRPr sz="2400" dirty="0"/>
          </a:p>
        </p:txBody>
      </p:sp>
      <p:pic>
        <p:nvPicPr>
          <p:cNvPr id="296" name="Google Shape;296;g62106ba707_0_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02327" y="4364300"/>
            <a:ext cx="3193450" cy="22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62eb13608c_0_6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 dirty="0"/>
              <a:t>CLASSIFICAÇÃO DOS ELEMENTOS DE MÁQUINAS:</a:t>
            </a:r>
            <a:endParaRPr b="1" dirty="0"/>
          </a:p>
        </p:txBody>
      </p:sp>
      <p:sp>
        <p:nvSpPr>
          <p:cNvPr id="120" name="Google Shape;120;g62eb13608c_0_6"/>
          <p:cNvSpPr txBox="1">
            <a:spLocks noGrp="1"/>
          </p:cNvSpPr>
          <p:nvPr>
            <p:ph type="body" idx="1"/>
          </p:nvPr>
        </p:nvSpPr>
        <p:spPr>
          <a:xfrm>
            <a:off x="838200" y="25884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pt-BR" sz="2400" dirty="0"/>
              <a:t>Elementos de Fixação;</a:t>
            </a:r>
            <a:endParaRPr sz="2400" dirty="0"/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 sz="2400" dirty="0"/>
              <a:t>Elementos de Apoio;</a:t>
            </a:r>
            <a:endParaRPr sz="2400" dirty="0"/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 sz="2400" dirty="0"/>
              <a:t>Elementos de Vedação;</a:t>
            </a:r>
            <a:endParaRPr sz="2400" dirty="0"/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 sz="2400" dirty="0"/>
              <a:t>Elementos de Transmissão;</a:t>
            </a:r>
            <a:endParaRPr sz="2400" dirty="0"/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 sz="2400" dirty="0"/>
              <a:t>Elementos Elásticos.</a:t>
            </a:r>
            <a:endParaRPr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62106ba707_0_55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endParaRPr/>
          </a:p>
        </p:txBody>
      </p:sp>
      <p:sp>
        <p:nvSpPr>
          <p:cNvPr id="302" name="Google Shape;302;g62106ba707_0_55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endParaRPr dirty="0"/>
          </a:p>
        </p:txBody>
      </p:sp>
      <p:pic>
        <p:nvPicPr>
          <p:cNvPr id="304" name="Google Shape;304;g62106ba707_0_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9256" y="2026325"/>
            <a:ext cx="3745320" cy="280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0F11E97-A9DD-42AC-8A5F-738512E52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424" y="1585843"/>
            <a:ext cx="4345221" cy="368631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62106ba707_0_50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/>
              <a:t>ELEMENTOS DE APOIO</a:t>
            </a:r>
            <a:endParaRPr b="1"/>
          </a:p>
        </p:txBody>
      </p:sp>
      <p:sp>
        <p:nvSpPr>
          <p:cNvPr id="310" name="Google Shape;310;g62106ba707_0_50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400"/>
              <a:buNone/>
            </a:pPr>
            <a:r>
              <a:rPr lang="pt-BR" sz="4000" b="1" dirty="0"/>
              <a:t>Mancais de Rolamento.</a:t>
            </a:r>
            <a:endParaRPr sz="4000" b="1" dirty="0"/>
          </a:p>
          <a:p>
            <a:pPr marL="457200" lvl="0" indent="-38100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pt-BR" sz="2400" dirty="0"/>
              <a:t>Indicado para projetos que necessitam de maior velocidade e menor atrito;</a:t>
            </a:r>
            <a:endParaRPr sz="2400" dirty="0"/>
          </a:p>
          <a:p>
            <a:pPr marL="457200" lvl="0" indent="-381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pt-BR" sz="2400" dirty="0"/>
              <a:t>Requer pouca lubrificação;</a:t>
            </a:r>
            <a:endParaRPr sz="2400" dirty="0"/>
          </a:p>
          <a:p>
            <a:pPr marL="457200" lvl="0" indent="-381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pt-BR" sz="2400" dirty="0"/>
              <a:t>Não desgasta o eixo e evita grande folga no decorrer do uso.</a:t>
            </a:r>
            <a:endParaRPr sz="24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g62106ba707_0_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9" y="1908534"/>
            <a:ext cx="4374400" cy="304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62106ba707_0_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79410" y="1730700"/>
            <a:ext cx="4374400" cy="3396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62106ba707_0_69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/>
              <a:t>ELEMENTOS DE APOIO</a:t>
            </a:r>
            <a:endParaRPr b="1"/>
          </a:p>
        </p:txBody>
      </p:sp>
      <p:sp>
        <p:nvSpPr>
          <p:cNvPr id="324" name="Google Shape;324;g62106ba707_0_69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400"/>
              <a:buNone/>
            </a:pPr>
            <a:r>
              <a:rPr lang="pt-BR" sz="4000" b="1" dirty="0"/>
              <a:t>Rolamento</a:t>
            </a:r>
            <a:endParaRPr sz="4000" b="1" dirty="0"/>
          </a:p>
          <a:p>
            <a:pPr marL="45720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pt-BR" sz="2400" dirty="0"/>
              <a:t>Permite o movimento relativo controlado entre duas ou mais partes;</a:t>
            </a:r>
            <a:endParaRPr sz="2400" dirty="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pt-BR" sz="2400" dirty="0"/>
              <a:t>É contido por anéis que facilitam o movimento com pouca resistência ao deslizamento.</a:t>
            </a:r>
            <a:endParaRPr sz="2400" dirty="0"/>
          </a:p>
        </p:txBody>
      </p:sp>
      <p:pic>
        <p:nvPicPr>
          <p:cNvPr id="325" name="Google Shape;325;g62106ba707_0_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35750" y="1512048"/>
            <a:ext cx="1572803" cy="150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62106ba707_0_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6375" y="4477100"/>
            <a:ext cx="4237425" cy="2380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64cb6d1849_0_0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/>
              <a:t>ELEMENTOS ELÁSTICOS</a:t>
            </a:r>
            <a:endParaRPr b="1"/>
          </a:p>
        </p:txBody>
      </p:sp>
      <p:sp>
        <p:nvSpPr>
          <p:cNvPr id="332" name="Google Shape;332;g64cb6d1849_0_0"/>
          <p:cNvSpPr txBox="1">
            <a:spLocks noGrp="1"/>
          </p:cNvSpPr>
          <p:nvPr>
            <p:ph type="body" idx="1"/>
          </p:nvPr>
        </p:nvSpPr>
        <p:spPr>
          <a:xfrm>
            <a:off x="1066800" y="1977104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pt-BR" sz="2400" dirty="0"/>
              <a:t>Tem a função de armazenar energia assim como absorver ou amortecer choques e vibrações.</a:t>
            </a:r>
          </a:p>
          <a:p>
            <a:pPr marL="0" lvl="0" indent="0">
              <a:spcBef>
                <a:spcPts val="1000"/>
              </a:spcBef>
              <a:buSzPts val="1700"/>
              <a:buNone/>
            </a:pPr>
            <a:r>
              <a:rPr lang="pt-BR" sz="2400" dirty="0"/>
              <a:t>Possuem a capacidade de sofrer grandes deformações e voltar ao seu estado inicial.</a:t>
            </a: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pt-BR" sz="2400" dirty="0"/>
              <a:t>Ex: Molas	</a:t>
            </a: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pt-BR" sz="2400" dirty="0"/>
              <a:t>	</a:t>
            </a:r>
            <a:endParaRPr sz="2400" dirty="0"/>
          </a:p>
        </p:txBody>
      </p:sp>
      <p:pic>
        <p:nvPicPr>
          <p:cNvPr id="333" name="Google Shape;333;g64cb6d1849_0_0" descr="Resultado de imagem para molas  mecanic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1300" y="4002500"/>
            <a:ext cx="2082000" cy="216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64cb6d1849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4310" y="4002499"/>
            <a:ext cx="4220490" cy="2600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64cb6d1849_0_6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 dirty="0"/>
              <a:t>ELEMENTOS ELÁSTICOS</a:t>
            </a:r>
            <a:endParaRPr b="1" dirty="0"/>
          </a:p>
        </p:txBody>
      </p:sp>
      <p:sp>
        <p:nvSpPr>
          <p:cNvPr id="340" name="Google Shape;340;g64cb6d1849_0_6"/>
          <p:cNvSpPr txBox="1">
            <a:spLocks noGrp="1"/>
          </p:cNvSpPr>
          <p:nvPr>
            <p:ph type="body" idx="1"/>
          </p:nvPr>
        </p:nvSpPr>
        <p:spPr>
          <a:xfrm>
            <a:off x="838200" y="191135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lang="pt-BR" sz="4000" b="1"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pt-BR" sz="4000" b="1" dirty="0"/>
              <a:t>Formas de Uso</a:t>
            </a:r>
            <a:endParaRPr lang="pt-BR" sz="2400" dirty="0"/>
          </a:p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pt-BR" sz="2400" dirty="0"/>
              <a:t>Armazenamento de energia;</a:t>
            </a:r>
            <a:endParaRPr sz="2400" dirty="0"/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 sz="2400" dirty="0"/>
              <a:t>Amortecimento de choques;</a:t>
            </a:r>
            <a:endParaRPr sz="2400" dirty="0"/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 sz="2400" dirty="0"/>
              <a:t>Distribuição de cargas;</a:t>
            </a:r>
            <a:endParaRPr sz="2400" dirty="0"/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 sz="2400" dirty="0"/>
              <a:t>Limitação de vazão;</a:t>
            </a:r>
            <a:endParaRPr sz="24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7384E3F-3805-4F8A-B287-0D1D5736E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696" y="4086950"/>
            <a:ext cx="3412356" cy="251683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B3242EA-6336-4CAB-84F2-AFA7B7ABD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784872"/>
            <a:ext cx="3683349" cy="238221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B5C16AA-C3DE-462B-A18F-5A71B9D48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2649" y="4362345"/>
            <a:ext cx="1862550" cy="170495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64cb6d1849_0_11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 dirty="0"/>
              <a:t>ELEMENTOS ELÁSTICOS</a:t>
            </a:r>
            <a:endParaRPr b="1" dirty="0"/>
          </a:p>
        </p:txBody>
      </p:sp>
      <p:sp>
        <p:nvSpPr>
          <p:cNvPr id="346" name="Google Shape;346;g64cb6d1849_0_11"/>
          <p:cNvSpPr txBox="1">
            <a:spLocks noGrp="1"/>
          </p:cNvSpPr>
          <p:nvPr>
            <p:ph type="body" idx="1"/>
          </p:nvPr>
        </p:nvSpPr>
        <p:spPr>
          <a:xfrm>
            <a:off x="1069848" y="2093976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pt-BR" sz="4000" b="1" dirty="0"/>
              <a:t>Tipos de Molas</a:t>
            </a:r>
            <a:endParaRPr lang="pt-BR" sz="3200" dirty="0"/>
          </a:p>
          <a:p>
            <a:pPr indent="-457200">
              <a:spcBef>
                <a:spcPts val="1000"/>
              </a:spcBef>
              <a:buSzPts val="1700"/>
            </a:pPr>
            <a:endParaRPr lang="pt-BR" sz="2800" dirty="0"/>
          </a:p>
          <a:p>
            <a:pPr indent="-457200">
              <a:spcBef>
                <a:spcPts val="1000"/>
              </a:spcBef>
              <a:buSzPts val="1700"/>
            </a:pPr>
            <a:r>
              <a:rPr lang="pt-BR" sz="2800" dirty="0"/>
              <a:t>Forma geométrica</a:t>
            </a:r>
          </a:p>
          <a:p>
            <a:pPr indent="-457200">
              <a:spcBef>
                <a:spcPts val="1000"/>
              </a:spcBef>
              <a:buSzPts val="1700"/>
            </a:pPr>
            <a:r>
              <a:rPr lang="pt-BR" sz="2800" dirty="0"/>
              <a:t>Esforço suportado</a:t>
            </a:r>
          </a:p>
          <a:p>
            <a:pPr indent="-457200">
              <a:spcBef>
                <a:spcPts val="1000"/>
              </a:spcBef>
              <a:buSzPts val="1700"/>
            </a:pPr>
            <a:endParaRPr lang="pt-BR" sz="2400" dirty="0"/>
          </a:p>
          <a:p>
            <a:pPr marL="0" indent="0">
              <a:spcBef>
                <a:spcPts val="1000"/>
              </a:spcBef>
              <a:buSzPts val="1700"/>
              <a:buNone/>
            </a:pPr>
            <a:endParaRPr sz="2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226FD5-BE11-4405-965F-FCF042C3F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ELEMENTOS ELÁSTICOS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959621-D3F6-42CB-9F72-9AC8735040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31445" indent="0">
              <a:buNone/>
            </a:pPr>
            <a:r>
              <a:rPr lang="pt-BR" sz="4000" b="1" dirty="0"/>
              <a:t>Forma Geométricas</a:t>
            </a:r>
          </a:p>
          <a:p>
            <a:r>
              <a:rPr lang="pt-BR" sz="2400" dirty="0"/>
              <a:t>Molas Helicoidais</a:t>
            </a:r>
          </a:p>
          <a:p>
            <a:endParaRPr lang="pt-BR" sz="2400" dirty="0"/>
          </a:p>
          <a:p>
            <a:r>
              <a:rPr lang="pt-BR" sz="2400" dirty="0"/>
              <a:t>Molas Planas</a:t>
            </a:r>
          </a:p>
          <a:p>
            <a:pPr marL="131445" indent="0">
              <a:buNone/>
            </a:pPr>
            <a:endParaRPr lang="pt-BR" sz="4000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1E371B5-9DC8-40C6-A875-329EA13BE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018" y="1874102"/>
            <a:ext cx="3893327" cy="310979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721CA83-DC98-456E-AB70-D9243C4C8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969" y="3972144"/>
            <a:ext cx="3953571" cy="264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86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C7D7D4-9645-45CB-B5B9-F6C0E9514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ELEMENTOS ELÁSTICOS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B4E386-89D1-4901-9E70-6D4A890723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31445" indent="0">
              <a:buNone/>
            </a:pPr>
            <a:r>
              <a:rPr lang="pt-BR" sz="4000" b="1" dirty="0"/>
              <a:t>Esforço suportado</a:t>
            </a:r>
          </a:p>
          <a:p>
            <a:r>
              <a:rPr lang="pt-BR" sz="2400" dirty="0"/>
              <a:t>Mola de tração </a:t>
            </a:r>
          </a:p>
          <a:p>
            <a:r>
              <a:rPr lang="pt-BR" sz="2400" dirty="0"/>
              <a:t>Mola de compressão</a:t>
            </a:r>
          </a:p>
          <a:p>
            <a:r>
              <a:rPr lang="pt-BR" sz="2400" dirty="0"/>
              <a:t>Mola de torção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7D5558D-785A-4821-B1CB-849B623B5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523" y="1782301"/>
            <a:ext cx="3295168" cy="246819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80EDFE1-0338-4CDC-A09A-4B3B4C854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105" y="4180873"/>
            <a:ext cx="2775789" cy="199132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ED3531D-8581-47ED-B3AA-731D021DA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859" y="3429000"/>
            <a:ext cx="42862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936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B1DD6386-6CBC-48F5-8620-E8F2C7299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847" y="3550776"/>
            <a:ext cx="4415314" cy="330722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ED5FA28-BA45-49A9-9B44-610376327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074" y="1361223"/>
            <a:ext cx="4018736" cy="321498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43D603A-E333-45EA-BC53-D79BD796B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ELEMENTOS ELÁSTICOS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27A524-0974-41BA-BED5-9E8066F59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</p:spPr>
        <p:txBody>
          <a:bodyPr>
            <a:normAutofit/>
          </a:bodyPr>
          <a:lstStyle/>
          <a:p>
            <a:pPr marL="131445" indent="0">
              <a:buNone/>
            </a:pPr>
            <a:r>
              <a:rPr lang="pt-BR" sz="4000" b="1" dirty="0"/>
              <a:t>Molas Helicoidais</a:t>
            </a:r>
          </a:p>
          <a:p>
            <a:pPr marL="131445" indent="0">
              <a:buNone/>
            </a:pPr>
            <a:endParaRPr lang="pt-BR" sz="4000" b="1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162932D-A511-4C80-A9B7-55AA26057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752" y="3123297"/>
            <a:ext cx="5676095" cy="330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6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62eb13608c_0_11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 dirty="0"/>
              <a:t>ELEMENTOS DE FIXAÇÃO</a:t>
            </a:r>
            <a:endParaRPr b="1" dirty="0"/>
          </a:p>
        </p:txBody>
      </p:sp>
      <p:sp>
        <p:nvSpPr>
          <p:cNvPr id="126" name="Google Shape;126;g62eb13608c_0_11"/>
          <p:cNvSpPr txBox="1">
            <a:spLocks noGrp="1"/>
          </p:cNvSpPr>
          <p:nvPr>
            <p:ph type="body" idx="1"/>
          </p:nvPr>
        </p:nvSpPr>
        <p:spPr>
          <a:xfrm>
            <a:off x="838200" y="2093976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just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pt-BR" sz="2400" dirty="0"/>
              <a:t>São os elementos que unem duas ou mais peças;</a:t>
            </a:r>
          </a:p>
          <a:p>
            <a:pPr lvl="0" indent="-342900">
              <a:spcBef>
                <a:spcPts val="1000"/>
              </a:spcBef>
              <a:buSzPts val="1800"/>
              <a:buChar char="•"/>
            </a:pPr>
            <a:r>
              <a:rPr lang="pt-BR" sz="2400" dirty="0"/>
              <a:t>Rebite;</a:t>
            </a:r>
          </a:p>
          <a:p>
            <a:pPr lvl="0" indent="-342900">
              <a:spcBef>
                <a:spcPts val="0"/>
              </a:spcBef>
              <a:buSzPts val="1800"/>
              <a:buChar char="•"/>
            </a:pPr>
            <a:r>
              <a:rPr lang="pt-BR" sz="2400" dirty="0"/>
              <a:t>Pino;</a:t>
            </a:r>
          </a:p>
          <a:p>
            <a:pPr lvl="0" indent="-342900">
              <a:spcBef>
                <a:spcPts val="0"/>
              </a:spcBef>
              <a:buSzPts val="1800"/>
              <a:buChar char="•"/>
            </a:pPr>
            <a:r>
              <a:rPr lang="pt-BR" sz="2400" dirty="0"/>
              <a:t>Contrapino/Cupilha;</a:t>
            </a:r>
          </a:p>
          <a:p>
            <a:pPr lvl="0" indent="-342900">
              <a:spcBef>
                <a:spcPts val="0"/>
              </a:spcBef>
              <a:buSzPts val="1800"/>
              <a:buChar char="•"/>
            </a:pPr>
            <a:r>
              <a:rPr lang="pt-BR" sz="2400" dirty="0"/>
              <a:t>Parafuso;</a:t>
            </a:r>
          </a:p>
          <a:p>
            <a:pPr lvl="0" indent="-342900">
              <a:spcBef>
                <a:spcPts val="0"/>
              </a:spcBef>
              <a:buSzPts val="1800"/>
              <a:buChar char="•"/>
            </a:pPr>
            <a:r>
              <a:rPr lang="pt-BR" sz="2400" dirty="0"/>
              <a:t>Porca;</a:t>
            </a:r>
          </a:p>
          <a:p>
            <a:pPr lvl="0" indent="-342900">
              <a:spcBef>
                <a:spcPts val="0"/>
              </a:spcBef>
              <a:buSzPts val="1800"/>
              <a:buChar char="•"/>
            </a:pPr>
            <a:r>
              <a:rPr lang="pt-BR" sz="2400" dirty="0"/>
              <a:t>Arruela;</a:t>
            </a:r>
          </a:p>
          <a:p>
            <a:pPr lvl="0" indent="-342900">
              <a:spcBef>
                <a:spcPts val="0"/>
              </a:spcBef>
              <a:buSzPts val="1800"/>
              <a:buChar char="•"/>
            </a:pPr>
            <a:r>
              <a:rPr lang="pt-BR" sz="2400" dirty="0"/>
              <a:t>Anel elástico;</a:t>
            </a:r>
          </a:p>
          <a:p>
            <a:pPr lvl="0" indent="-342900">
              <a:spcBef>
                <a:spcPts val="0"/>
              </a:spcBef>
              <a:buSzPts val="1800"/>
              <a:buChar char="•"/>
            </a:pPr>
            <a:r>
              <a:rPr lang="pt-BR" sz="2400" dirty="0"/>
              <a:t>Cavilha;</a:t>
            </a:r>
          </a:p>
          <a:p>
            <a:pPr lvl="0" indent="-342900">
              <a:spcBef>
                <a:spcPts val="0"/>
              </a:spcBef>
              <a:buSzPts val="1800"/>
              <a:buChar char="•"/>
            </a:pPr>
            <a:r>
              <a:rPr lang="pt-BR" sz="2400" dirty="0"/>
              <a:t>Chaveta.</a:t>
            </a:r>
          </a:p>
          <a:p>
            <a:pPr marL="457200" lvl="0" indent="-342900" algn="just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endParaRPr lang="pt-BR" sz="2400" dirty="0"/>
          </a:p>
          <a:p>
            <a:pPr marL="457200" lvl="0" indent="-342900" algn="just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endParaRPr sz="24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endParaRPr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683BFE-A096-4E06-A058-BF32B4A25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ELEMENTOS ELÁSTICOS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1F6BC6-9199-41F3-9B77-DC12A699C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844" y="2093976"/>
            <a:ext cx="3336039" cy="444646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9BF78CF-682D-43BE-8BF6-CE997DA22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52" y="2620621"/>
            <a:ext cx="2165668" cy="325755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4CE4D07-6E63-4C19-98B5-B37C269D33A3}"/>
              </a:ext>
            </a:extLst>
          </p:cNvPr>
          <p:cNvSpPr txBox="1"/>
          <p:nvPr/>
        </p:nvSpPr>
        <p:spPr>
          <a:xfrm>
            <a:off x="1273996" y="1900719"/>
            <a:ext cx="8835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Rockwell" panose="02060603020205020403" pitchFamily="18" charset="0"/>
              </a:rPr>
              <a:t>Molas Helicoidais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A7DD0B8-8EFC-4806-ACE2-E17578A3A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553" y="3402376"/>
            <a:ext cx="6100195" cy="224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005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5C69FD-CF2F-4AC0-82C7-B352D490C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ELEMENTOS ELÁSTICOS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13C9DFB-99C6-471B-A229-F9E2342544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31445" indent="0">
              <a:buNone/>
            </a:pPr>
            <a:r>
              <a:rPr lang="pt-BR" sz="4000" b="1" dirty="0"/>
              <a:t>Molas Planas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CE52F2D-3455-4A43-8FFD-F46E7565D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729" y="2111956"/>
            <a:ext cx="5913569" cy="125112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80B06F3-13A6-4F93-B776-488AFEA98DFF}"/>
              </a:ext>
            </a:extLst>
          </p:cNvPr>
          <p:cNvSpPr txBox="1"/>
          <p:nvPr/>
        </p:nvSpPr>
        <p:spPr>
          <a:xfrm>
            <a:off x="1069848" y="3092521"/>
            <a:ext cx="371790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Rockwell" panose="02060603020205020403" pitchFamily="18" charset="0"/>
              </a:rPr>
              <a:t>SIMPLES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Rockwell" panose="02060603020205020403" pitchFamily="18" charset="0"/>
              </a:rPr>
              <a:t>PRATO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Rockwell" panose="02060603020205020403" pitchFamily="18" charset="0"/>
              </a:rPr>
              <a:t>FEIXE DE MOLAS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Rockwell" panose="02060603020205020403" pitchFamily="18" charset="0"/>
              </a:rPr>
              <a:t>ESPIRAL</a:t>
            </a:r>
          </a:p>
          <a:p>
            <a:endParaRPr lang="pt-BR" dirty="0">
              <a:latin typeface="Rockwell" panose="02060603020205020403" pitchFamily="18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B417C6B-0D3A-4EA4-92F4-77D40B386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387" y="3737013"/>
            <a:ext cx="3867923" cy="286226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FA14E84-B27D-4831-9776-D993A40A8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036" y="3494924"/>
            <a:ext cx="2992486" cy="299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956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5C69FD-CF2F-4AC0-82C7-B352D490C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ELEMENTOS ELÁSTICOS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13C9DFB-99C6-471B-A229-F9E2342544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31445" indent="0">
              <a:buNone/>
            </a:pPr>
            <a:r>
              <a:rPr lang="pt-BR" sz="4000" b="1" dirty="0"/>
              <a:t>Molas Planas - Simples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337055B-2D2D-4053-8B86-D3D123138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733" y="2801535"/>
            <a:ext cx="2988565" cy="269053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02B1469-87DB-4C0E-9674-7233C0040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537" y="3809639"/>
            <a:ext cx="3267005" cy="181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054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5C69FD-CF2F-4AC0-82C7-B352D490C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ELEMENTOS ELÁSTICOS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13C9DFB-99C6-471B-A229-F9E2342544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31445" indent="0">
              <a:buNone/>
            </a:pPr>
            <a:r>
              <a:rPr lang="pt-BR" sz="4000" b="1" dirty="0"/>
              <a:t>Molas Planas - Prato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A3BC904-C8B1-4C92-B9EB-DEFBFB3AF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903" y="1876488"/>
            <a:ext cx="2168773" cy="194128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E673534-462D-47EA-B7F5-2DAC52A12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1440" y="2093976"/>
            <a:ext cx="1948665" cy="283259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2216C90-5993-4E62-A44D-F3B254CD6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02" y="3084537"/>
            <a:ext cx="5233848" cy="335897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40949880-2900-4F6B-8BC6-77F790A10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952" y="3606842"/>
            <a:ext cx="3120912" cy="298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852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5C69FD-CF2F-4AC0-82C7-B352D490C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ELEMENTOS ELÁSTICOS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13C9DFB-99C6-471B-A229-F9E2342544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31445" indent="0">
              <a:buNone/>
            </a:pPr>
            <a:r>
              <a:rPr lang="pt-BR" sz="4000" b="1" dirty="0"/>
              <a:t>Molas Planas  - Espiral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EC9DFAC-9C5B-4401-B138-F16EEF0E9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742" y="1945116"/>
            <a:ext cx="2190334" cy="296776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5C1666F-A1F1-4640-BA6C-69A8C8942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665" y="4022241"/>
            <a:ext cx="3183817" cy="235112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1089F9F-C3FA-41F6-B7A0-45A1A08B7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24" y="3325059"/>
            <a:ext cx="3470561" cy="304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691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5C69FD-CF2F-4AC0-82C7-B352D490C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ELEMENTOS ELÁSTICOS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13C9DFB-99C6-471B-A229-F9E2342544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31445" indent="0">
              <a:buNone/>
            </a:pPr>
            <a:r>
              <a:rPr lang="pt-BR" sz="4000" b="1" dirty="0"/>
              <a:t>Molas Planas – Feixe de Molas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F0C4238-733A-4D3C-BFBC-572180E7C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52" y="3862805"/>
            <a:ext cx="3009251" cy="245326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4A8E185-3060-4CD3-95B5-B19D87122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013" y="3429000"/>
            <a:ext cx="4094690" cy="303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280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64cb6d1849_0_16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 dirty="0"/>
              <a:t>ELEMENTOS DE VEDAÇÃO	</a:t>
            </a:r>
            <a:endParaRPr b="1" dirty="0"/>
          </a:p>
        </p:txBody>
      </p:sp>
      <p:sp>
        <p:nvSpPr>
          <p:cNvPr id="352" name="Google Shape;352;g64cb6d1849_0_16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1000"/>
              </a:spcBef>
              <a:buSzPts val="1700"/>
              <a:buNone/>
            </a:pPr>
            <a:r>
              <a:rPr lang="pt-BR" sz="2400" dirty="0"/>
              <a:t>Vedação é o processo empregado para impedir a passagem, de maneira estática ou dinâmica, de líquidos, gases e sólidos particulados (pó) de um meio para outro.</a:t>
            </a:r>
          </a:p>
          <a:p>
            <a:pPr marL="0" lvl="0" indent="0">
              <a:spcBef>
                <a:spcPts val="1000"/>
              </a:spcBef>
              <a:buSzPts val="1700"/>
              <a:buNone/>
            </a:pPr>
            <a:endParaRPr lang="en-US" sz="2400" dirty="0"/>
          </a:p>
          <a:p>
            <a:pPr marL="0" lvl="0" indent="0">
              <a:spcBef>
                <a:spcPts val="1000"/>
              </a:spcBef>
              <a:buSzPts val="1700"/>
              <a:buNone/>
            </a:pPr>
            <a:r>
              <a:rPr lang="pt-BR" sz="2400" dirty="0"/>
              <a:t>Estes elementos são também conhecidos como juntas, retentores, gaxetas e guarnições.</a:t>
            </a:r>
          </a:p>
          <a:p>
            <a:pPr marL="0" lvl="0" indent="0">
              <a:spcBef>
                <a:spcPts val="1000"/>
              </a:spcBef>
              <a:buSzPts val="1700"/>
              <a:buNone/>
            </a:pPr>
            <a:endParaRPr lang="pt-BR" sz="2400" dirty="0"/>
          </a:p>
          <a:p>
            <a:pPr marL="0" lvl="0" indent="0">
              <a:spcBef>
                <a:spcPts val="1000"/>
              </a:spcBef>
              <a:buSzPts val="1700"/>
              <a:buNone/>
            </a:pPr>
            <a:endParaRPr sz="24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64cb6d1849_0_16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 dirty="0"/>
              <a:t>ELEMENTOS DE VEDAÇÃO	</a:t>
            </a:r>
            <a:endParaRPr b="1" dirty="0"/>
          </a:p>
        </p:txBody>
      </p:sp>
      <p:sp>
        <p:nvSpPr>
          <p:cNvPr id="352" name="Google Shape;352;g64cb6d1849_0_16"/>
          <p:cNvSpPr txBox="1">
            <a:spLocks noGrp="1"/>
          </p:cNvSpPr>
          <p:nvPr>
            <p:ph type="body" idx="1"/>
          </p:nvPr>
        </p:nvSpPr>
        <p:spPr>
          <a:xfrm>
            <a:off x="1069848" y="1669345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1000"/>
              </a:spcBef>
              <a:buSzPts val="1700"/>
              <a:buNone/>
            </a:pPr>
            <a:r>
              <a:rPr lang="pt-BR" sz="4000" b="1" dirty="0"/>
              <a:t>Tipos de Junções</a:t>
            </a:r>
          </a:p>
          <a:p>
            <a:pPr marL="342900" indent="-342900">
              <a:spcBef>
                <a:spcPts val="1000"/>
              </a:spcBef>
              <a:buSzPts val="1700"/>
            </a:pPr>
            <a:r>
              <a:rPr lang="pt-BR" sz="2400" dirty="0"/>
              <a:t>Em relação as partes a serem vedadas são classificados entre junções fixas e junções móveis.</a:t>
            </a:r>
          </a:p>
          <a:p>
            <a:pPr marL="342900" indent="-342900">
              <a:spcBef>
                <a:spcPts val="1000"/>
              </a:spcBef>
              <a:buSzPts val="1700"/>
            </a:pPr>
            <a:endParaRPr lang="pt-BR" sz="2400" dirty="0"/>
          </a:p>
          <a:p>
            <a:pPr marL="342900" indent="-342900">
              <a:spcBef>
                <a:spcPts val="1000"/>
              </a:spcBef>
              <a:buSzPts val="1700"/>
            </a:pPr>
            <a:endParaRPr lang="pt-BR" sz="2400" dirty="0"/>
          </a:p>
          <a:p>
            <a:pPr marL="342900" indent="-342900">
              <a:spcBef>
                <a:spcPts val="1000"/>
              </a:spcBef>
              <a:buSzPts val="1700"/>
            </a:pPr>
            <a:endParaRPr sz="2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F11669F-71C2-4020-831D-25D112BA1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325" y="2883139"/>
            <a:ext cx="2957827" cy="376177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5390BA2-DFE1-4D0A-ABDD-AAFC66B1C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752" y="4109074"/>
            <a:ext cx="6520732" cy="21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5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64cb6d1849_0_16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 dirty="0"/>
              <a:t>ELEMENTOS DE VEDAÇÃO	</a:t>
            </a:r>
            <a:endParaRPr b="1" dirty="0"/>
          </a:p>
        </p:txBody>
      </p:sp>
      <p:sp>
        <p:nvSpPr>
          <p:cNvPr id="352" name="Google Shape;352;g64cb6d1849_0_16"/>
          <p:cNvSpPr txBox="1">
            <a:spLocks noGrp="1"/>
          </p:cNvSpPr>
          <p:nvPr>
            <p:ph type="body" idx="1"/>
          </p:nvPr>
        </p:nvSpPr>
        <p:spPr>
          <a:xfrm>
            <a:off x="1069848" y="1669345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1000"/>
              </a:spcBef>
              <a:buSzPts val="1700"/>
              <a:buNone/>
            </a:pPr>
            <a:r>
              <a:rPr lang="pt-BR" sz="4000" b="1" dirty="0"/>
              <a:t>JUNÇÕES FIXAS</a:t>
            </a:r>
          </a:p>
          <a:p>
            <a:pPr marL="0" lvl="0" indent="0">
              <a:spcBef>
                <a:spcPts val="1000"/>
              </a:spcBef>
              <a:buSzPts val="1700"/>
              <a:buNone/>
            </a:pPr>
            <a:endParaRPr lang="pt-BR" sz="4000" b="1" dirty="0"/>
          </a:p>
          <a:p>
            <a:pPr marL="342900" indent="-342900">
              <a:spcBef>
                <a:spcPts val="1000"/>
              </a:spcBef>
              <a:buSzPts val="1700"/>
            </a:pPr>
            <a:r>
              <a:rPr lang="pt-BR" sz="2400" dirty="0"/>
              <a:t>Direta</a:t>
            </a:r>
          </a:p>
          <a:p>
            <a:pPr marL="342900" indent="-342900">
              <a:spcBef>
                <a:spcPts val="1000"/>
              </a:spcBef>
              <a:buSzPts val="1700"/>
            </a:pPr>
            <a:endParaRPr lang="pt-BR" sz="2400" dirty="0"/>
          </a:p>
          <a:p>
            <a:pPr marL="342900" indent="-342900">
              <a:spcBef>
                <a:spcPts val="1000"/>
              </a:spcBef>
              <a:buSzPts val="1700"/>
            </a:pPr>
            <a:r>
              <a:rPr lang="pt-BR" sz="2400" dirty="0"/>
              <a:t>Indireta</a:t>
            </a:r>
          </a:p>
          <a:p>
            <a:pPr marL="0" lvl="0" indent="0">
              <a:spcBef>
                <a:spcPts val="1000"/>
              </a:spcBef>
              <a:buSzPts val="1700"/>
              <a:buNone/>
            </a:pPr>
            <a:endParaRPr sz="4000" b="1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E8AC96B-802B-4C80-9FE7-DC1AE3D9A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512" y="1669345"/>
            <a:ext cx="5054886" cy="484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579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64cb6d1849_0_16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 dirty="0"/>
              <a:t>ELEMENTOS DE VEDAÇÃO	</a:t>
            </a:r>
            <a:endParaRPr b="1" dirty="0"/>
          </a:p>
        </p:txBody>
      </p:sp>
      <p:sp>
        <p:nvSpPr>
          <p:cNvPr id="352" name="Google Shape;352;g64cb6d1849_0_16"/>
          <p:cNvSpPr txBox="1">
            <a:spLocks noGrp="1"/>
          </p:cNvSpPr>
          <p:nvPr>
            <p:ph type="body" idx="1"/>
          </p:nvPr>
        </p:nvSpPr>
        <p:spPr>
          <a:xfrm>
            <a:off x="1066800" y="1669345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1000"/>
              </a:spcBef>
              <a:buSzPts val="1700"/>
              <a:buNone/>
            </a:pPr>
            <a:r>
              <a:rPr lang="pt-BR" sz="4000" b="1" dirty="0"/>
              <a:t>JUNÇÕES FIXAS</a:t>
            </a:r>
          </a:p>
          <a:p>
            <a:pPr marL="0" indent="0">
              <a:spcBef>
                <a:spcPts val="1000"/>
              </a:spcBef>
              <a:buSzPts val="1700"/>
              <a:buNone/>
            </a:pPr>
            <a:r>
              <a:rPr lang="pt-BR" sz="3200" dirty="0"/>
              <a:t>Direta</a:t>
            </a:r>
            <a:endParaRPr lang="pt-BR" sz="2400" dirty="0"/>
          </a:p>
          <a:p>
            <a:pPr marL="342900" indent="-342900">
              <a:spcBef>
                <a:spcPts val="1000"/>
              </a:spcBef>
              <a:buSzPts val="1700"/>
            </a:pPr>
            <a:endParaRPr lang="pt-BR" sz="2400" dirty="0"/>
          </a:p>
          <a:p>
            <a:pPr marL="342900" indent="-342900">
              <a:spcBef>
                <a:spcPts val="1000"/>
              </a:spcBef>
              <a:buSzPts val="1700"/>
            </a:pPr>
            <a:r>
              <a:rPr lang="pt-BR" sz="2400" dirty="0"/>
              <a:t>Vedação em Ogiva</a:t>
            </a:r>
          </a:p>
          <a:p>
            <a:pPr marL="342900" indent="-342900">
              <a:spcBef>
                <a:spcPts val="1000"/>
              </a:spcBef>
              <a:buSzPts val="1700"/>
            </a:pPr>
            <a:r>
              <a:rPr lang="pt-BR" sz="2400" dirty="0"/>
              <a:t>Vedação em Faca</a:t>
            </a:r>
          </a:p>
          <a:p>
            <a:pPr marL="342900" indent="-342900">
              <a:spcBef>
                <a:spcPts val="1000"/>
              </a:spcBef>
              <a:buSzPts val="1700"/>
            </a:pPr>
            <a:r>
              <a:rPr lang="pt-BR" sz="2400" dirty="0"/>
              <a:t>Vedação Cônica</a:t>
            </a:r>
          </a:p>
          <a:p>
            <a:pPr marL="0" lvl="0" indent="0">
              <a:spcBef>
                <a:spcPts val="1000"/>
              </a:spcBef>
              <a:buSzPts val="1700"/>
              <a:buNone/>
            </a:pPr>
            <a:endParaRPr sz="4000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34FEAF9-5049-4AB0-99E8-79471633A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640" y="2093976"/>
            <a:ext cx="2159296" cy="192869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89F19C4-CFCE-405C-B47C-ECAF04D57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948" y="4832039"/>
            <a:ext cx="2451988" cy="177619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76BB9F9-EFB7-4087-A2D3-1AB5D9DC8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4545" y="3342270"/>
            <a:ext cx="2269158" cy="202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63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4B907E-1C7A-4F85-AD5B-6DAD7BD4D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ELEMENTOS DE FIXAÇÃO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BE4BABA-8A33-4462-8E3E-01687F80C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2939796"/>
            <a:ext cx="10058400" cy="4050792"/>
          </a:xfrm>
        </p:spPr>
        <p:txBody>
          <a:bodyPr/>
          <a:lstStyle/>
          <a:p>
            <a:pPr lvl="0" indent="-342900" algn="just">
              <a:lnSpc>
                <a:spcPct val="200000"/>
              </a:lnSpc>
              <a:spcBef>
                <a:spcPts val="0"/>
              </a:spcBef>
              <a:buSzPts val="1800"/>
              <a:buChar char="●"/>
            </a:pPr>
            <a:r>
              <a:rPr lang="pt-BR" sz="2400" dirty="0"/>
              <a:t>Costumam ser os componentes mais frágeis de uma máquina;</a:t>
            </a:r>
          </a:p>
          <a:p>
            <a:pPr lvl="0" indent="-342900" algn="just">
              <a:lnSpc>
                <a:spcPct val="200000"/>
              </a:lnSpc>
              <a:spcBef>
                <a:spcPts val="0"/>
              </a:spcBef>
              <a:buSzPts val="1800"/>
              <a:buChar char="●"/>
            </a:pPr>
            <a:r>
              <a:rPr lang="pt-BR" sz="2400" dirty="0"/>
              <a:t>Ao se projetar um sistema deve-se evitar tensões acumuladas nas peças para não causar </a:t>
            </a:r>
            <a:r>
              <a:rPr lang="pt-BR" sz="2400" b="1" dirty="0"/>
              <a:t>ruptura por fadiga de material.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656336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64cb6d1849_0_16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 dirty="0"/>
              <a:t>ELEMENTOS DE VEDAÇÃO	</a:t>
            </a:r>
            <a:endParaRPr b="1" dirty="0"/>
          </a:p>
        </p:txBody>
      </p:sp>
      <p:sp>
        <p:nvSpPr>
          <p:cNvPr id="352" name="Google Shape;352;g64cb6d1849_0_16"/>
          <p:cNvSpPr txBox="1">
            <a:spLocks noGrp="1"/>
          </p:cNvSpPr>
          <p:nvPr>
            <p:ph type="body" idx="1"/>
          </p:nvPr>
        </p:nvSpPr>
        <p:spPr>
          <a:xfrm>
            <a:off x="1069848" y="1669345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1000"/>
              </a:spcBef>
              <a:buSzPts val="1700"/>
              <a:buNone/>
            </a:pPr>
            <a:r>
              <a:rPr lang="pt-BR" sz="4000" b="1" dirty="0"/>
              <a:t>JUNÇÕES FIXAS</a:t>
            </a:r>
          </a:p>
          <a:p>
            <a:pPr marL="0" indent="0">
              <a:spcBef>
                <a:spcPts val="1000"/>
              </a:spcBef>
              <a:buSzPts val="1700"/>
              <a:buNone/>
            </a:pPr>
            <a:r>
              <a:rPr lang="pt-BR" sz="3200" dirty="0"/>
              <a:t>Indireta</a:t>
            </a:r>
            <a:endParaRPr lang="pt-BR" sz="2400" dirty="0"/>
          </a:p>
          <a:p>
            <a:pPr marL="342900" indent="-342900">
              <a:spcBef>
                <a:spcPts val="1000"/>
              </a:spcBef>
              <a:buSzPts val="1700"/>
            </a:pPr>
            <a:endParaRPr lang="pt-BR" sz="2400" dirty="0"/>
          </a:p>
          <a:p>
            <a:pPr marL="342900" indent="-342900">
              <a:spcBef>
                <a:spcPts val="1000"/>
              </a:spcBef>
              <a:buSzPts val="1700"/>
            </a:pPr>
            <a:r>
              <a:rPr lang="pt-BR" sz="2400" dirty="0"/>
              <a:t>Guarnições</a:t>
            </a:r>
            <a:endParaRPr sz="2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0AFD1EA-A567-4340-BA00-C895D01BF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104" y="2976732"/>
            <a:ext cx="3593633" cy="274340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AF26C7C-5EF0-486E-9FBF-2EC607EEA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570" y="2976733"/>
            <a:ext cx="3841511" cy="274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528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64cb6d1849_0_16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 dirty="0"/>
              <a:t>ELEMENTOS DE VEDAÇÃO	</a:t>
            </a:r>
            <a:endParaRPr b="1" dirty="0"/>
          </a:p>
        </p:txBody>
      </p:sp>
      <p:sp>
        <p:nvSpPr>
          <p:cNvPr id="352" name="Google Shape;352;g64cb6d1849_0_16"/>
          <p:cNvSpPr txBox="1">
            <a:spLocks noGrp="1"/>
          </p:cNvSpPr>
          <p:nvPr>
            <p:ph type="body" idx="1"/>
          </p:nvPr>
        </p:nvSpPr>
        <p:spPr>
          <a:xfrm>
            <a:off x="1069848" y="1669345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1000"/>
              </a:spcBef>
              <a:buSzPts val="1700"/>
              <a:buNone/>
            </a:pPr>
            <a:r>
              <a:rPr lang="pt-BR" sz="4000" b="1" dirty="0"/>
              <a:t>JUNÇÕES MÓVEIS</a:t>
            </a:r>
            <a:endParaRPr sz="4000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2E9F7B1-A9DB-4C19-ADC6-7B8C47549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752" y="2861573"/>
            <a:ext cx="6338235" cy="323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421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E599A5-DEFA-4CFC-9FEC-1D143645C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ELEMENTOS DE VEDAÇÃO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7041397-5797-4D26-A20E-78F6B11393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131445" indent="0">
              <a:buNone/>
            </a:pPr>
            <a:r>
              <a:rPr lang="pt-BR" sz="3600" b="1" dirty="0"/>
              <a:t>Devem ser adequados á:</a:t>
            </a:r>
          </a:p>
          <a:p>
            <a:r>
              <a:rPr lang="pt-BR" sz="2400" dirty="0"/>
              <a:t>Temperatura</a:t>
            </a:r>
          </a:p>
          <a:p>
            <a:endParaRPr lang="pt-BR" sz="2400" dirty="0"/>
          </a:p>
          <a:p>
            <a:r>
              <a:rPr lang="pt-BR" sz="2400" dirty="0"/>
              <a:t>Acabamento das peças</a:t>
            </a:r>
          </a:p>
          <a:p>
            <a:endParaRPr lang="pt-BR" sz="2400" dirty="0"/>
          </a:p>
          <a:p>
            <a:r>
              <a:rPr lang="pt-BR" sz="2400" dirty="0"/>
              <a:t>Pressão</a:t>
            </a:r>
          </a:p>
          <a:p>
            <a:endParaRPr lang="pt-BR" sz="2400" dirty="0"/>
          </a:p>
          <a:p>
            <a:r>
              <a:rPr lang="pt-BR" sz="2400" dirty="0"/>
              <a:t>Estado Físico</a:t>
            </a:r>
          </a:p>
          <a:p>
            <a:pPr marL="131445" indent="0">
              <a:buNone/>
            </a:pP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9968753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64cb6d1849_0_21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 dirty="0"/>
              <a:t>ELEMENTOS DE TRANSMISSÃO</a:t>
            </a:r>
            <a:endParaRPr b="1" dirty="0"/>
          </a:p>
        </p:txBody>
      </p:sp>
      <p:sp>
        <p:nvSpPr>
          <p:cNvPr id="358" name="Google Shape;358;g64cb6d1849_0_21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pt-BR" sz="2400" dirty="0"/>
              <a:t>Com esses elementos são montados sistemas de transmissão que transferem potência e movimento a um outro sistema</a:t>
            </a: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pt-BR" sz="2400" dirty="0"/>
              <a:t>Modos de transmissão:</a:t>
            </a:r>
            <a:endParaRPr sz="2400" dirty="0"/>
          </a:p>
          <a:p>
            <a:pPr marL="342900" indent="-342900">
              <a:spcBef>
                <a:spcPts val="1000"/>
              </a:spcBef>
              <a:buSzPts val="1700"/>
            </a:pPr>
            <a:r>
              <a:rPr lang="pt-BR" sz="2400" dirty="0"/>
              <a:t>	Forma 	</a:t>
            </a:r>
            <a:endParaRPr sz="2400" dirty="0"/>
          </a:p>
          <a:p>
            <a:pPr marL="342900" indent="-342900">
              <a:spcBef>
                <a:spcPts val="1000"/>
              </a:spcBef>
              <a:buSzPts val="1700"/>
            </a:pPr>
            <a:r>
              <a:rPr lang="pt-BR" sz="2400" dirty="0"/>
              <a:t>	Atrito</a:t>
            </a: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endParaRPr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A524A8A-1C69-44F9-BFF4-387FB866B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572" y="3652464"/>
            <a:ext cx="2676987" cy="240928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0BEC4A6-05EE-4936-9102-A228733D8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8197" y="3429000"/>
            <a:ext cx="4004068" cy="2252288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64cb6d1849_0_45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 dirty="0"/>
              <a:t>ELEMENTOS DE TRANSMISSÃO </a:t>
            </a:r>
            <a:endParaRPr b="1" dirty="0"/>
          </a:p>
        </p:txBody>
      </p:sp>
      <p:sp>
        <p:nvSpPr>
          <p:cNvPr id="383" name="Google Shape;383;g64cb6d1849_0_45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pt-BR" sz="4000" b="1" dirty="0"/>
              <a:t>Modos de Transmissão</a:t>
            </a:r>
            <a:endParaRPr sz="4000" b="1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0982F2E-B864-4193-BCF5-E7BFF3A21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5862" y="2121408"/>
            <a:ext cx="4603014" cy="244743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EA7BEC5-4AD9-41A2-8145-A01C3C595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15" y="3429000"/>
            <a:ext cx="5421231" cy="186384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B0B93C6-99B4-4822-A3F6-E1934B67A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1339" y="4798795"/>
            <a:ext cx="4603013" cy="193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332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64cb6d1849_0_45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 dirty="0"/>
              <a:t>ELEMENTOS DE TRANSMISSÃO </a:t>
            </a:r>
            <a:endParaRPr b="1" dirty="0"/>
          </a:p>
        </p:txBody>
      </p:sp>
      <p:sp>
        <p:nvSpPr>
          <p:cNvPr id="383" name="Google Shape;383;g64cb6d1849_0_45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pt-BR" sz="4000" b="1" dirty="0"/>
              <a:t>EIXOS E ÁRVORES</a:t>
            </a:r>
          </a:p>
          <a:p>
            <a:pPr marL="342900" indent="-342900">
              <a:spcBef>
                <a:spcPts val="1000"/>
              </a:spcBef>
              <a:buSzPts val="1700"/>
            </a:pPr>
            <a:r>
              <a:rPr lang="pt-BR" sz="2400" dirty="0"/>
              <a:t>Fixos </a:t>
            </a:r>
          </a:p>
          <a:p>
            <a:pPr marL="342900" indent="-342900">
              <a:spcBef>
                <a:spcPts val="1000"/>
              </a:spcBef>
              <a:buSzPts val="1700"/>
            </a:pPr>
            <a:r>
              <a:rPr lang="pt-BR" sz="2400" dirty="0"/>
              <a:t>Giratórios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55E89BB-44BA-4270-8975-3E91AC4C3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916" y="3673688"/>
            <a:ext cx="3692229" cy="276917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CDE9C0F-A630-40AD-9B17-41B3E1455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0306" y="2200683"/>
            <a:ext cx="3692229" cy="276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023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64cb6d1849_0_45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 dirty="0"/>
              <a:t>ELEMENTOS DE TRANSMISSÃO </a:t>
            </a:r>
            <a:endParaRPr b="1" dirty="0"/>
          </a:p>
        </p:txBody>
      </p:sp>
      <p:sp>
        <p:nvSpPr>
          <p:cNvPr id="383" name="Google Shape;383;g64cb6d1849_0_45"/>
          <p:cNvSpPr txBox="1">
            <a:spLocks noGrp="1"/>
          </p:cNvSpPr>
          <p:nvPr>
            <p:ph type="body" idx="1"/>
          </p:nvPr>
        </p:nvSpPr>
        <p:spPr>
          <a:xfrm>
            <a:off x="1069848" y="2093976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pt-BR" sz="4000" b="1" dirty="0"/>
              <a:t>EIXOS E ÁRVORES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1BEAAF6-C35F-4012-B2FC-207811F2D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21" y="2882105"/>
            <a:ext cx="7101584" cy="376384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3DA0AF0-4AE4-4165-8E27-63F3A27B1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320" y="2288857"/>
            <a:ext cx="4905375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710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64cb6d1849_0_45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 dirty="0"/>
              <a:t>ELEMENTOS DE TRANSMISSÃO </a:t>
            </a:r>
            <a:endParaRPr b="1" dirty="0"/>
          </a:p>
        </p:txBody>
      </p:sp>
      <p:sp>
        <p:nvSpPr>
          <p:cNvPr id="383" name="Google Shape;383;g64cb6d1849_0_45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pt-BR" sz="4000" b="1" dirty="0"/>
              <a:t>ROSCAS</a:t>
            </a:r>
            <a:endParaRPr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136243D-F909-4B26-9AFD-D4E3741F4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85" y="3429000"/>
            <a:ext cx="4069088" cy="311201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A010BC2-F60A-43F3-8BA4-62D6852E1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847" y="3901838"/>
            <a:ext cx="4069088" cy="263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812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136243D-F909-4B26-9AFD-D4E3741F4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426881"/>
            <a:ext cx="4298642" cy="226680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A010BC2-F60A-43F3-8BA4-62D6852E1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983" y="1847043"/>
            <a:ext cx="4069088" cy="2639176"/>
          </a:xfrm>
          <a:prstGeom prst="rect">
            <a:avLst/>
          </a:prstGeom>
        </p:spPr>
      </p:pic>
      <p:sp>
        <p:nvSpPr>
          <p:cNvPr id="382" name="Google Shape;382;g64cb6d1849_0_45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 dirty="0"/>
              <a:t>ELEMENTOS DE TRANSMISSÃO </a:t>
            </a:r>
            <a:endParaRPr b="1" dirty="0"/>
          </a:p>
        </p:txBody>
      </p:sp>
      <p:sp>
        <p:nvSpPr>
          <p:cNvPr id="383" name="Google Shape;383;g64cb6d1849_0_45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pt-BR" sz="4000" b="1" dirty="0"/>
              <a:t>ROSCAS</a:t>
            </a:r>
            <a:endParaRPr b="1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626BD4F-4F21-45AA-9D89-D467E4537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05" y="3429000"/>
            <a:ext cx="4298642" cy="30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24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64cb6d1849_0_45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 dirty="0"/>
              <a:t>ELEMENTOS DE TRANSMISSÃO </a:t>
            </a:r>
            <a:endParaRPr b="1" dirty="0"/>
          </a:p>
        </p:txBody>
      </p:sp>
      <p:sp>
        <p:nvSpPr>
          <p:cNvPr id="383" name="Google Shape;383;g64cb6d1849_0_45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pt-BR" sz="4000" b="1" dirty="0"/>
              <a:t>ENGRENAGENS</a:t>
            </a:r>
            <a:endParaRPr b="1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4A53D76-B6BC-4270-9E4D-F42B060F9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294" y="2392576"/>
            <a:ext cx="5147245" cy="2371449"/>
          </a:xfrm>
          <a:prstGeom prst="rect">
            <a:avLst/>
          </a:prstGeom>
        </p:spPr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C96B6DA1-E0E7-4955-AA06-C70FAD0C52F1}"/>
              </a:ext>
            </a:extLst>
          </p:cNvPr>
          <p:cNvCxnSpPr>
            <a:cxnSpLocks/>
          </p:cNvCxnSpPr>
          <p:nvPr/>
        </p:nvCxnSpPr>
        <p:spPr>
          <a:xfrm flipH="1" flipV="1">
            <a:off x="10387173" y="1920222"/>
            <a:ext cx="125949" cy="9873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B381E72C-FF5A-4491-8290-3FE1DD060BDB}"/>
              </a:ext>
            </a:extLst>
          </p:cNvPr>
          <p:cNvCxnSpPr>
            <a:cxnSpLocks/>
          </p:cNvCxnSpPr>
          <p:nvPr/>
        </p:nvCxnSpPr>
        <p:spPr>
          <a:xfrm flipH="1">
            <a:off x="9694026" y="4289884"/>
            <a:ext cx="431516" cy="520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CBC6A51-2BFD-43CA-B619-0D22F11CD322}"/>
              </a:ext>
            </a:extLst>
          </p:cNvPr>
          <p:cNvSpPr txBox="1"/>
          <p:nvPr/>
        </p:nvSpPr>
        <p:spPr>
          <a:xfrm>
            <a:off x="9911434" y="1410620"/>
            <a:ext cx="1304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latin typeface="Rockwell" panose="02060603020205020403" pitchFamily="18" charset="0"/>
              </a:rPr>
              <a:t>Coroa</a:t>
            </a:r>
            <a:endParaRPr lang="pt-BR" dirty="0">
              <a:latin typeface="Rockwell" panose="02060603020205020403" pitchFamily="18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17184EA-8D34-4FE3-82AA-917CE0636DBB}"/>
              </a:ext>
            </a:extLst>
          </p:cNvPr>
          <p:cNvSpPr txBox="1"/>
          <p:nvPr/>
        </p:nvSpPr>
        <p:spPr>
          <a:xfrm>
            <a:off x="9171694" y="4751451"/>
            <a:ext cx="92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latin typeface="Rockwell" panose="02060603020205020403" pitchFamily="18" charset="0"/>
              </a:rPr>
              <a:t>Pinhão</a:t>
            </a:r>
            <a:endParaRPr lang="pt-BR" dirty="0">
              <a:latin typeface="Rockwell" panose="02060603020205020403" pitchFamily="18" charset="0"/>
            </a:endParaRPr>
          </a:p>
        </p:txBody>
      </p: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CCA27203-7714-4123-A13E-15F0E847C379}"/>
              </a:ext>
            </a:extLst>
          </p:cNvPr>
          <p:cNvCxnSpPr>
            <a:cxnSpLocks/>
          </p:cNvCxnSpPr>
          <p:nvPr/>
        </p:nvCxnSpPr>
        <p:spPr>
          <a:xfrm flipV="1">
            <a:off x="8349918" y="1752463"/>
            <a:ext cx="1548080" cy="13231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142E7DC0-F5D3-4529-A659-6B1B7C88963D}"/>
              </a:ext>
            </a:extLst>
          </p:cNvPr>
          <p:cNvCxnSpPr>
            <a:cxnSpLocks/>
          </p:cNvCxnSpPr>
          <p:nvPr/>
        </p:nvCxnSpPr>
        <p:spPr>
          <a:xfrm>
            <a:off x="8435083" y="4438436"/>
            <a:ext cx="687753" cy="285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4" name="Imagem 363">
            <a:extLst>
              <a:ext uri="{FF2B5EF4-FFF2-40B4-BE49-F238E27FC236}">
                <a16:creationId xmlns:a16="http://schemas.microsoft.com/office/drawing/2014/main" id="{31E864CC-1FB8-4693-9822-62CA44AA2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686" y="2833808"/>
            <a:ext cx="5147245" cy="386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49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2eb13608c_0_16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 dirty="0"/>
              <a:t>ELEMENTOS DE FIXAÇÃO</a:t>
            </a:r>
            <a:endParaRPr b="1" dirty="0"/>
          </a:p>
        </p:txBody>
      </p:sp>
      <p:sp>
        <p:nvSpPr>
          <p:cNvPr id="132" name="Google Shape;132;g62eb13608c_0_16"/>
          <p:cNvSpPr txBox="1">
            <a:spLocks noGrp="1"/>
          </p:cNvSpPr>
          <p:nvPr>
            <p:ph type="body" idx="1"/>
          </p:nvPr>
        </p:nvSpPr>
        <p:spPr>
          <a:xfrm>
            <a:off x="838200" y="1875200"/>
            <a:ext cx="652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060"/>
              <a:buNone/>
            </a:pPr>
            <a:r>
              <a:rPr lang="pt-BR" sz="3600" dirty="0"/>
              <a:t>Ruptura por fadiga de material:</a:t>
            </a:r>
            <a:endParaRPr sz="3600" dirty="0"/>
          </a:p>
          <a:p>
            <a:pPr marL="457200" lvl="0" indent="-3429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pt-BR" sz="2400" dirty="0"/>
              <a:t>Queda de resistência ou enfraquecimento do material devido a tensões e constantes esforços;</a:t>
            </a:r>
            <a:endParaRPr sz="2400" dirty="0"/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 sz="2400" dirty="0"/>
              <a:t>Pode acontecer em qualquer estrutura;</a:t>
            </a: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endParaRPr dirty="0"/>
          </a:p>
        </p:txBody>
      </p:sp>
      <p:pic>
        <p:nvPicPr>
          <p:cNvPr id="133" name="Google Shape;133;g62eb13608c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6200" y="2106550"/>
            <a:ext cx="4494174" cy="337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79BEA6A6-1100-4379-B3B4-5ED49F62A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864" y="2150242"/>
            <a:ext cx="4404350" cy="4507577"/>
          </a:xfrm>
          <a:prstGeom prst="rect">
            <a:avLst/>
          </a:prstGeom>
        </p:spPr>
      </p:pic>
      <p:sp>
        <p:nvSpPr>
          <p:cNvPr id="382" name="Google Shape;382;g64cb6d1849_0_45"/>
          <p:cNvSpPr txBox="1">
            <a:spLocks noGrp="1"/>
          </p:cNvSpPr>
          <p:nvPr>
            <p:ph type="title"/>
          </p:nvPr>
        </p:nvSpPr>
        <p:spPr>
          <a:xfrm>
            <a:off x="-183599" y="356923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 dirty="0"/>
              <a:t>ELEMENTOS DE TRANSMISSÃO </a:t>
            </a:r>
            <a:endParaRPr b="1" dirty="0"/>
          </a:p>
        </p:txBody>
      </p:sp>
      <p:sp>
        <p:nvSpPr>
          <p:cNvPr id="383" name="Google Shape;383;g64cb6d1849_0_45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pt-BR" sz="4000" b="1" dirty="0"/>
              <a:t>ENGRENAGENS</a:t>
            </a:r>
            <a:endParaRPr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03BCB14-60CE-419B-8327-FD88F1ACC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85" y="3190538"/>
            <a:ext cx="5463497" cy="3146974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D2A15A8E-9EC1-4D6F-B744-3EE8EC5E28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1774" y="200181"/>
            <a:ext cx="3343020" cy="188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157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64cb6d1849_0_45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 dirty="0"/>
              <a:t>ELEMENTOS DE TRANSMISSÃO </a:t>
            </a:r>
            <a:endParaRPr b="1" dirty="0"/>
          </a:p>
        </p:txBody>
      </p:sp>
      <p:sp>
        <p:nvSpPr>
          <p:cNvPr id="383" name="Google Shape;383;g64cb6d1849_0_45"/>
          <p:cNvSpPr txBox="1">
            <a:spLocks noGrp="1"/>
          </p:cNvSpPr>
          <p:nvPr>
            <p:ph type="body" idx="1"/>
          </p:nvPr>
        </p:nvSpPr>
        <p:spPr>
          <a:xfrm>
            <a:off x="381480" y="2172779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pt-BR" sz="4000" b="1" dirty="0"/>
              <a:t>Engrenagens Cilíndricas</a:t>
            </a:r>
          </a:p>
          <a:p>
            <a:pPr marL="0" indent="0">
              <a:spcBef>
                <a:spcPts val="1000"/>
              </a:spcBef>
              <a:buSzPts val="1700"/>
              <a:buNone/>
            </a:pPr>
            <a:r>
              <a:rPr lang="pt-BR" sz="2400" dirty="0"/>
              <a:t>De dentes Retos ou Helicoidais</a:t>
            </a:r>
            <a:endParaRPr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246D18E-58B5-42FE-8214-69D116E50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548" y="3589779"/>
            <a:ext cx="4544978" cy="303377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F8B80E4-5E53-40C6-A474-56C5FE93A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34482"/>
            <a:ext cx="3925824" cy="294436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40E7E35-C86C-4DDF-969D-19CCB9EE02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9955" y="1772798"/>
            <a:ext cx="3350692" cy="36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093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64cb6d1849_0_45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 dirty="0"/>
              <a:t>ELEMENTOS DE TRANSMISSÃO </a:t>
            </a:r>
            <a:endParaRPr b="1" dirty="0"/>
          </a:p>
        </p:txBody>
      </p:sp>
      <p:sp>
        <p:nvSpPr>
          <p:cNvPr id="383" name="Google Shape;383;g64cb6d1849_0_45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pt-BR" sz="4000" b="1" dirty="0"/>
              <a:t>Engrenagens Cônicas</a:t>
            </a:r>
            <a:endParaRPr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F5193EF-EAD2-4F22-9535-FE28E7377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607" y="2952181"/>
            <a:ext cx="4225400" cy="362328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DB24C65-192B-44E7-8EA2-E096D36D2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957" y="3330753"/>
            <a:ext cx="4057436" cy="304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128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64cb6d1849_0_45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 dirty="0"/>
              <a:t>ELEMENTOS DE TRANSMISSÃO </a:t>
            </a:r>
            <a:endParaRPr b="1" dirty="0"/>
          </a:p>
        </p:txBody>
      </p:sp>
      <p:sp>
        <p:nvSpPr>
          <p:cNvPr id="383" name="Google Shape;383;g64cb6d1849_0_45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pt-BR" sz="4000" b="1" dirty="0"/>
              <a:t>Cremalheira</a:t>
            </a:r>
            <a:endParaRPr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00D3791-D9FE-47D5-91A4-2E8284DD0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415" y="2692846"/>
            <a:ext cx="5619750" cy="37242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F7D69DB-D82D-4B7F-87A9-F6E888DBF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143" y="3429000"/>
            <a:ext cx="2001749" cy="22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604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64cb6d1849_0_45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 dirty="0"/>
              <a:t>ELEMENTOS DE TRANSMISSÃO </a:t>
            </a:r>
            <a:endParaRPr b="1" dirty="0"/>
          </a:p>
        </p:txBody>
      </p:sp>
      <p:sp>
        <p:nvSpPr>
          <p:cNvPr id="383" name="Google Shape;383;g64cb6d1849_0_45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pt-BR" sz="4000" b="1" dirty="0"/>
              <a:t>CORREIAS E POLIAS</a:t>
            </a:r>
            <a:endParaRPr b="1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0D0A738-07E3-4906-B50D-23AEC62DD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591" y="2856166"/>
            <a:ext cx="5391150" cy="258127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DF04C71-E7A8-4BB4-A0EB-00E2A212B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414" y="3517669"/>
            <a:ext cx="4979168" cy="285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619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64cb6d1849_0_45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 dirty="0"/>
              <a:t>ELEMENTOS DE TRANSMISSÃO </a:t>
            </a:r>
            <a:endParaRPr b="1" dirty="0"/>
          </a:p>
        </p:txBody>
      </p:sp>
      <p:sp>
        <p:nvSpPr>
          <p:cNvPr id="383" name="Google Shape;383;g64cb6d1849_0_45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pt-BR" sz="4000" b="1" dirty="0"/>
              <a:t>CORREIAS DENTADAS</a:t>
            </a:r>
            <a:endParaRPr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389827F-AFA1-475E-829A-8B76885AE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65" y="3972143"/>
            <a:ext cx="5220424" cy="205692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D78CAA7-DECB-45C3-B88E-1AD0855F2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0272" y="3578003"/>
            <a:ext cx="5009598" cy="245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940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64cb6d1849_0_45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 dirty="0"/>
              <a:t>ELEMENTOS DE TRANSMISSÃO </a:t>
            </a:r>
            <a:endParaRPr b="1" dirty="0"/>
          </a:p>
        </p:txBody>
      </p:sp>
      <p:sp>
        <p:nvSpPr>
          <p:cNvPr id="383" name="Google Shape;383;g64cb6d1849_0_45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pt-BR" sz="4000" b="1" dirty="0"/>
              <a:t>Correntes</a:t>
            </a:r>
            <a:endParaRPr b="1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F3705F0-8399-4744-8B79-3517C5771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92" y="3615610"/>
            <a:ext cx="3648725" cy="275775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01F8967-CEB6-4BAE-AB03-D4117053D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989" y="2688265"/>
            <a:ext cx="5187238" cy="322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250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64cb6d1849_0_45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 dirty="0"/>
              <a:t>ELEMENTOS DE TRANSMISSÃO </a:t>
            </a:r>
            <a:endParaRPr b="1" dirty="0"/>
          </a:p>
        </p:txBody>
      </p:sp>
      <p:sp>
        <p:nvSpPr>
          <p:cNvPr id="383" name="Google Shape;383;g64cb6d1849_0_45"/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pt-BR" sz="4000" b="1" dirty="0"/>
              <a:t>Correntes</a:t>
            </a:r>
            <a:endParaRPr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17D2422-F0A0-414D-9C66-E9C3B1F51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3053138"/>
            <a:ext cx="60960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680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EEC756-900E-4025-BE81-87C7B12A1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38858"/>
            <a:ext cx="10058400" cy="1609344"/>
          </a:xfrm>
        </p:spPr>
        <p:txBody>
          <a:bodyPr/>
          <a:lstStyle/>
          <a:p>
            <a:pPr algn="ctr"/>
            <a:r>
              <a:rPr lang="pt-BR" dirty="0"/>
              <a:t>Dúvidas?</a:t>
            </a:r>
          </a:p>
        </p:txBody>
      </p:sp>
    </p:spTree>
    <p:extLst>
      <p:ext uri="{BB962C8B-B14F-4D97-AF65-F5344CB8AC3E}">
        <p14:creationId xmlns:p14="http://schemas.microsoft.com/office/powerpoint/2010/main" val="19152674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2106ba707_0_34"/>
          <p:cNvSpPr txBox="1">
            <a:spLocks noGrp="1"/>
          </p:cNvSpPr>
          <p:nvPr>
            <p:ph type="title"/>
          </p:nvPr>
        </p:nvSpPr>
        <p:spPr>
          <a:xfrm>
            <a:off x="1063752" y="0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dirty="0"/>
              <a:t>BIBLIOGRAFIA</a:t>
            </a:r>
            <a:endParaRPr dirty="0"/>
          </a:p>
        </p:txBody>
      </p:sp>
      <p:sp>
        <p:nvSpPr>
          <p:cNvPr id="395" name="Google Shape;395;g62106ba707_0_34"/>
          <p:cNvSpPr txBox="1">
            <a:spLocks noGrp="1"/>
          </p:cNvSpPr>
          <p:nvPr>
            <p:ph type="body" idx="1"/>
          </p:nvPr>
        </p:nvSpPr>
        <p:spPr>
          <a:xfrm>
            <a:off x="1063752" y="1754944"/>
            <a:ext cx="10515600" cy="6471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pt-BR" dirty="0"/>
              <a:t>Elementos de Fixação: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pt-BR" u="sng" dirty="0">
                <a:solidFill>
                  <a:schemeClr val="hlink"/>
                </a:solidFill>
                <a:hlinkClick r:id="rId3"/>
              </a:rPr>
              <a:t>https://www.youtube.com/watch?v=1OKNlSvCZi0</a:t>
            </a:r>
            <a:endParaRPr dirty="0"/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https://metalica.com.br/para-entender-os-elementos-de-fixacao-2/</a:t>
            </a:r>
            <a:endParaRPr u="sng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rPr lang="pt-BR" dirty="0"/>
              <a:t>Elementos de Apoio: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pt-BR" u="sng" dirty="0">
                <a:solidFill>
                  <a:schemeClr val="hlink"/>
                </a:solidFill>
                <a:hlinkClick r:id="rId5"/>
              </a:rPr>
              <a:t>https://www.youtube.com/watch?v=ZIlcJ0clxxY&amp;list=PLXw1uvpFO3lx_sVKwXX_7V1-WeI7SAC-D&amp;index=14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https://essel.com.br/cursos/material/01/ElementosMaquinas/14elem.pdf</a:t>
            </a:r>
            <a:endParaRPr u="sng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https://www.ggbearings.com/pt/mancais</a:t>
            </a:r>
            <a:endParaRPr u="sng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62eb13608c_0_22"/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 dirty="0"/>
              <a:t>ELEMENTOS DE FIXAÇÃO</a:t>
            </a:r>
            <a:endParaRPr b="1" dirty="0"/>
          </a:p>
        </p:txBody>
      </p:sp>
      <p:sp>
        <p:nvSpPr>
          <p:cNvPr id="139" name="Google Shape;139;g62eb13608c_0_22"/>
          <p:cNvSpPr txBox="1">
            <a:spLocks noGrp="1"/>
          </p:cNvSpPr>
          <p:nvPr>
            <p:ph type="body" idx="1"/>
          </p:nvPr>
        </p:nvSpPr>
        <p:spPr>
          <a:xfrm>
            <a:off x="838200" y="2194275"/>
            <a:ext cx="11133406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3060"/>
              <a:buNone/>
            </a:pPr>
            <a:r>
              <a:rPr lang="pt-BR" sz="3600" dirty="0"/>
              <a:t>Os elementos de fixação podem ser divididos em:</a:t>
            </a:r>
            <a:endParaRPr sz="3600" dirty="0"/>
          </a:p>
          <a:p>
            <a:pPr marL="457200" lvl="0" indent="-3429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pt-BR" sz="2400" dirty="0"/>
              <a:t>União Móvel;</a:t>
            </a:r>
            <a:endParaRPr sz="2400" dirty="0"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 sz="2400" dirty="0"/>
              <a:t>União Permanente.</a:t>
            </a:r>
            <a:endParaRPr sz="24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2106ba707_0_34"/>
          <p:cNvSpPr txBox="1">
            <a:spLocks noGrp="1"/>
          </p:cNvSpPr>
          <p:nvPr>
            <p:ph type="title"/>
          </p:nvPr>
        </p:nvSpPr>
        <p:spPr>
          <a:xfrm>
            <a:off x="1063752" y="0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dirty="0"/>
              <a:t>BIBLIOGRAFIA</a:t>
            </a:r>
            <a:endParaRPr dirty="0"/>
          </a:p>
        </p:txBody>
      </p:sp>
      <p:sp>
        <p:nvSpPr>
          <p:cNvPr id="395" name="Google Shape;395;g62106ba707_0_34"/>
          <p:cNvSpPr txBox="1">
            <a:spLocks noGrp="1"/>
          </p:cNvSpPr>
          <p:nvPr>
            <p:ph type="body" idx="1"/>
          </p:nvPr>
        </p:nvSpPr>
        <p:spPr>
          <a:xfrm>
            <a:off x="1063752" y="981220"/>
            <a:ext cx="10515600" cy="6471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endParaRPr lang="pt-BR" dirty="0"/>
          </a:p>
          <a:p>
            <a:pPr marL="0" lvl="0" indent="0">
              <a:spcBef>
                <a:spcPts val="1000"/>
              </a:spcBef>
              <a:buSzPts val="1700"/>
              <a:buNone/>
            </a:pPr>
            <a:r>
              <a:rPr lang="pt-BR" dirty="0"/>
              <a:t>Elementos de Vedação:</a:t>
            </a:r>
            <a:r>
              <a:rPr lang="pt-BR" dirty="0">
                <a:hlinkClick r:id="rId3"/>
              </a:rPr>
              <a:t> https://www.youtube.com/watch?v=3T75HhJqxjE</a:t>
            </a:r>
            <a:endParaRPr lang="pt-BR" dirty="0"/>
          </a:p>
          <a:p>
            <a:pPr marL="0" lvl="0" indent="0">
              <a:spcBef>
                <a:spcPts val="1000"/>
              </a:spcBef>
              <a:buSzPts val="1700"/>
              <a:buNone/>
            </a:pPr>
            <a:r>
              <a:rPr lang="pt-BR" dirty="0">
                <a:hlinkClick r:id="rId4"/>
              </a:rPr>
              <a:t>https://www.ufsm.br/unidades-universitarias/ctism/cte/wp-content/uploads/sites/413/2018/12/01_elementos_maquina.pdf</a:t>
            </a:r>
            <a:endParaRPr lang="pt-BR" dirty="0"/>
          </a:p>
          <a:p>
            <a:pPr marL="0" lvl="0" indent="0">
              <a:buSzPts val="1700"/>
              <a:buNone/>
            </a:pPr>
            <a:r>
              <a:rPr lang="pt-BR" dirty="0"/>
              <a:t>Elementos Elásticos:</a:t>
            </a:r>
            <a:r>
              <a:rPr lang="pt-BR" dirty="0">
                <a:hlinkClick r:id="rId5"/>
              </a:rPr>
              <a:t> https://www.youtube.com/watch?v=skM-hPGqKcw</a:t>
            </a:r>
            <a:endParaRPr lang="pt-BR" dirty="0"/>
          </a:p>
          <a:p>
            <a:pPr marL="0" lvl="0" indent="0">
              <a:buSzPts val="1700"/>
              <a:buNone/>
            </a:pPr>
            <a:r>
              <a:rPr lang="pt-BR" dirty="0">
                <a:hlinkClick r:id="rId6"/>
              </a:rPr>
              <a:t>https://essel.com.br/cursos/material/01/ElementosMaquinas/21elem.pdf</a:t>
            </a:r>
            <a:endParaRPr lang="pt-BR" dirty="0"/>
          </a:p>
          <a:p>
            <a:pPr marL="0" lvl="0" indent="0">
              <a:buSzPts val="1700"/>
              <a:buNone/>
            </a:pPr>
            <a:r>
              <a:rPr lang="pt-BR" dirty="0">
                <a:hlinkClick r:id="rId7"/>
              </a:rPr>
              <a:t>http://www.abraman.org.br/arquivos/72/72.pdf</a:t>
            </a:r>
            <a:endParaRPr lang="pt-BR" dirty="0"/>
          </a:p>
          <a:p>
            <a:pPr marL="0" lvl="0" indent="0">
              <a:lnSpc>
                <a:spcPct val="115000"/>
              </a:lnSpc>
              <a:buClr>
                <a:schemeClr val="dk1"/>
              </a:buClr>
              <a:buSzPts val="1100"/>
              <a:buNone/>
            </a:pPr>
            <a:r>
              <a:rPr lang="pt-BR" dirty="0"/>
              <a:t>Elementos de Transmissão:</a:t>
            </a:r>
            <a:r>
              <a:rPr lang="pt-BR" dirty="0">
                <a:hlinkClick r:id="rId8"/>
              </a:rPr>
              <a:t> https://www.youtube.com/watch?v=N</a:t>
            </a:r>
            <a:endParaRPr lang="pt-BR" u="sng" dirty="0">
              <a:hlinkClick r:id="rId8"/>
            </a:endParaRPr>
          </a:p>
          <a:p>
            <a:pPr marL="0" lvl="0" indent="0">
              <a:lnSpc>
                <a:spcPct val="115000"/>
              </a:lnSpc>
              <a:buClr>
                <a:schemeClr val="dk1"/>
              </a:buClr>
              <a:buSzPts val="1100"/>
              <a:buNone/>
            </a:pPr>
            <a:r>
              <a:rPr lang="pt-BR" dirty="0">
                <a:hlinkClick r:id="rId9"/>
              </a:rPr>
              <a:t>http://professor.luzerna.ifc.edu.br/charles-assuncao/wp-content/uploads/sites/33/2016/07/Apostila-Elementos-de-M%C3%A1quina-SENAI.pdf</a:t>
            </a:r>
            <a:endParaRPr lang="pt-BR" dirty="0"/>
          </a:p>
          <a:p>
            <a:pPr marL="0" lvl="0" indent="0">
              <a:lnSpc>
                <a:spcPct val="115000"/>
              </a:lnSpc>
              <a:buClr>
                <a:schemeClr val="dk1"/>
              </a:buClr>
              <a:buSzPts val="1100"/>
              <a:buNone/>
            </a:pPr>
            <a:r>
              <a:rPr lang="pt-BR" dirty="0">
                <a:hlinkClick r:id="rId10"/>
              </a:rPr>
              <a:t>https://www.youtube.com/watch?v=46Fm7oBye-I</a:t>
            </a:r>
            <a:endParaRPr lang="pt-BR" dirty="0"/>
          </a:p>
          <a:p>
            <a:pPr marL="0" lvl="0" indent="0">
              <a:lnSpc>
                <a:spcPct val="115000"/>
              </a:lnSpc>
              <a:buClr>
                <a:schemeClr val="dk1"/>
              </a:buClr>
              <a:buSzPts val="1100"/>
              <a:buNone/>
            </a:pPr>
            <a:r>
              <a:rPr lang="pt-BR" dirty="0">
                <a:hlinkClick r:id="rId11"/>
              </a:rPr>
              <a:t>http://ftp.demec.ufpr.br/disciplinas/TMEC038/Prof.Walter_Kapp/TM245/Slides/Eixos_e_arvores_AULA_1.pdf</a:t>
            </a:r>
            <a:endParaRPr lang="pt-BR" dirty="0">
              <a:hlinkClick r:id="rId8"/>
            </a:endParaRPr>
          </a:p>
        </p:txBody>
      </p:sp>
    </p:spTree>
    <p:extLst>
      <p:ext uri="{BB962C8B-B14F-4D97-AF65-F5344CB8AC3E}">
        <p14:creationId xmlns:p14="http://schemas.microsoft.com/office/powerpoint/2010/main" val="2243310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62eb13608c_0_27"/>
          <p:cNvSpPr txBox="1">
            <a:spLocks noGrp="1"/>
          </p:cNvSpPr>
          <p:nvPr>
            <p:ph type="title"/>
          </p:nvPr>
        </p:nvSpPr>
        <p:spPr>
          <a:xfrm>
            <a:off x="838200" y="1544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 dirty="0"/>
              <a:t>ELEMENTOS DE FIXAÇÃO</a:t>
            </a:r>
            <a:endParaRPr b="1" dirty="0"/>
          </a:p>
        </p:txBody>
      </p:sp>
      <p:sp>
        <p:nvSpPr>
          <p:cNvPr id="145" name="Google Shape;145;g62eb13608c_0_27"/>
          <p:cNvSpPr txBox="1">
            <a:spLocks noGrp="1"/>
          </p:cNvSpPr>
          <p:nvPr>
            <p:ph type="body" idx="1"/>
          </p:nvPr>
        </p:nvSpPr>
        <p:spPr>
          <a:xfrm>
            <a:off x="838200" y="12534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400"/>
              <a:buNone/>
            </a:pPr>
            <a:r>
              <a:rPr lang="pt-BR" sz="4000" dirty="0"/>
              <a:t>União Móvel:</a:t>
            </a:r>
            <a:endParaRPr sz="4000" dirty="0"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pt-BR" dirty="0"/>
              <a:t>	</a:t>
            </a:r>
            <a:r>
              <a:rPr lang="pt-BR" sz="2400" dirty="0"/>
              <a:t>São elementos de fixação que podem ser montados e desmontados sem causar dano às peças. </a:t>
            </a:r>
            <a:endParaRPr sz="2400" dirty="0"/>
          </a:p>
          <a:p>
            <a:pPr marL="0" lvl="0" indent="0" algn="just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2040"/>
              <a:buNone/>
            </a:pPr>
            <a:r>
              <a:rPr lang="pt-BR" sz="2400" dirty="0"/>
              <a:t>	Ex: União com parafuso, porca e arruela.</a:t>
            </a:r>
            <a:endParaRPr sz="2400" dirty="0"/>
          </a:p>
        </p:txBody>
      </p:sp>
      <p:pic>
        <p:nvPicPr>
          <p:cNvPr id="146" name="Google Shape;146;g62eb13608c_0_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5725" y="3113811"/>
            <a:ext cx="3195000" cy="361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62eb13608c_0_33"/>
          <p:cNvSpPr txBox="1">
            <a:spLocks noGrp="1"/>
          </p:cNvSpPr>
          <p:nvPr>
            <p:ph type="title"/>
          </p:nvPr>
        </p:nvSpPr>
        <p:spPr>
          <a:xfrm>
            <a:off x="838200" y="1316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pt-BR" b="1" dirty="0"/>
              <a:t>ELEMENTOS DE FIXAÇÃO</a:t>
            </a:r>
            <a:endParaRPr b="1" dirty="0"/>
          </a:p>
        </p:txBody>
      </p:sp>
      <p:sp>
        <p:nvSpPr>
          <p:cNvPr id="152" name="Google Shape;152;g62eb13608c_0_33"/>
          <p:cNvSpPr txBox="1">
            <a:spLocks noGrp="1"/>
          </p:cNvSpPr>
          <p:nvPr>
            <p:ph type="body" idx="1"/>
          </p:nvPr>
        </p:nvSpPr>
        <p:spPr>
          <a:xfrm>
            <a:off x="838200" y="12534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400"/>
              <a:buNone/>
            </a:pPr>
            <a:r>
              <a:rPr lang="pt-BR" sz="4000" dirty="0"/>
              <a:t>União Permanente:</a:t>
            </a:r>
            <a:endParaRPr sz="4000" dirty="0"/>
          </a:p>
          <a:p>
            <a:pPr marL="0" lvl="0" indent="457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40"/>
              <a:buNone/>
            </a:pPr>
            <a:r>
              <a:rPr lang="pt-BR" sz="2400" dirty="0"/>
              <a:t>São os elementos de fixação que não podem ser desmontados.</a:t>
            </a:r>
            <a:endParaRPr sz="2400" dirty="0"/>
          </a:p>
          <a:p>
            <a:pPr marL="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40"/>
              <a:buNone/>
            </a:pPr>
            <a:r>
              <a:rPr lang="pt-BR" sz="2400" dirty="0"/>
              <a:t>Ex: União por rebite e solda.</a:t>
            </a:r>
            <a:endParaRPr sz="2400" dirty="0"/>
          </a:p>
        </p:txBody>
      </p:sp>
      <p:pic>
        <p:nvPicPr>
          <p:cNvPr id="153" name="Google Shape;153;g62eb13608c_0_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4175" y="3844550"/>
            <a:ext cx="6208275" cy="285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ipo de Madeira">
  <a:themeElements>
    <a:clrScheme name="Tipo de Madeira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1299</Words>
  <Application>Microsoft Office PowerPoint</Application>
  <PresentationFormat>Widescreen</PresentationFormat>
  <Paragraphs>262</Paragraphs>
  <Slides>70</Slides>
  <Notes>58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70</vt:i4>
      </vt:variant>
    </vt:vector>
  </HeadingPairs>
  <TitlesOfParts>
    <vt:vector size="75" baseType="lpstr">
      <vt:lpstr>Arial</vt:lpstr>
      <vt:lpstr>Calibri</vt:lpstr>
      <vt:lpstr>Noto Sans Symbols</vt:lpstr>
      <vt:lpstr>Rockwell</vt:lpstr>
      <vt:lpstr>Tipo de Madeira</vt:lpstr>
      <vt:lpstr>ELEMENTOS DE MÁQUINAS</vt:lpstr>
      <vt:lpstr>DEFINIÇÃO</vt:lpstr>
      <vt:lpstr>CLASSIFICAÇÃO DOS ELEMENTOS DE MÁQUINAS:</vt:lpstr>
      <vt:lpstr>ELEMENTOS DE FIXAÇÃO</vt:lpstr>
      <vt:lpstr>ELEMENTOS DE FIXAÇÃO</vt:lpstr>
      <vt:lpstr>ELEMENTOS DE FIXAÇÃO</vt:lpstr>
      <vt:lpstr>ELEMENTOS DE FIXAÇÃO</vt:lpstr>
      <vt:lpstr>ELEMENTOS DE FIXAÇÃO</vt:lpstr>
      <vt:lpstr>ELEMENTOS DE FIXAÇÃO</vt:lpstr>
      <vt:lpstr>ELEMENTOS DE FIXAÇÃO</vt:lpstr>
      <vt:lpstr>Apresentação do PowerPoint</vt:lpstr>
      <vt:lpstr>Apresentação do PowerPoint</vt:lpstr>
      <vt:lpstr>ELEMENTOS DE FIXAÇÃO</vt:lpstr>
      <vt:lpstr>ELEMENTOS DE FIXAÇÃO</vt:lpstr>
      <vt:lpstr>Apresentação do PowerPoint</vt:lpstr>
      <vt:lpstr>ELEMENTOS DE FIXAÇÃO</vt:lpstr>
      <vt:lpstr>ELEMENTOS DE FIXAÇÃO</vt:lpstr>
      <vt:lpstr>ELEMENTOS DE FIXAÇÃO</vt:lpstr>
      <vt:lpstr>ELEMENTOS DE FIXAÇÃO</vt:lpstr>
      <vt:lpstr>ELEMENTOS DE FIXAÇÃO</vt:lpstr>
      <vt:lpstr>ELEMENTOS DE FIXAÇÃO</vt:lpstr>
      <vt:lpstr>ELEMENTOS DE APOIO</vt:lpstr>
      <vt:lpstr>ELEMENTOS DE APOIO</vt:lpstr>
      <vt:lpstr>ELEMENTOS DE APOIO</vt:lpstr>
      <vt:lpstr>ELEMENTOS DE APOIO</vt:lpstr>
      <vt:lpstr>ELEMENTOS DE APOIO</vt:lpstr>
      <vt:lpstr>ELEMENTOS DE APOIO</vt:lpstr>
      <vt:lpstr>ELEMENTOS DE APOIO</vt:lpstr>
      <vt:lpstr>ELEMENTOS DE APOIO</vt:lpstr>
      <vt:lpstr>Apresentação do PowerPoint</vt:lpstr>
      <vt:lpstr>ELEMENTOS DE APOIO</vt:lpstr>
      <vt:lpstr>Apresentação do PowerPoint</vt:lpstr>
      <vt:lpstr>ELEMENTOS DE APOIO</vt:lpstr>
      <vt:lpstr>ELEMENTOS ELÁSTICOS</vt:lpstr>
      <vt:lpstr>ELEMENTOS ELÁSTICOS</vt:lpstr>
      <vt:lpstr>ELEMENTOS ELÁSTICOS</vt:lpstr>
      <vt:lpstr>ELEMENTOS ELÁSTICOS</vt:lpstr>
      <vt:lpstr>ELEMENTOS ELÁSTICOS</vt:lpstr>
      <vt:lpstr>ELEMENTOS ELÁSTICOS</vt:lpstr>
      <vt:lpstr>ELEMENTOS ELÁSTICOS</vt:lpstr>
      <vt:lpstr>ELEMENTOS ELÁSTICOS</vt:lpstr>
      <vt:lpstr>ELEMENTOS ELÁSTICOS</vt:lpstr>
      <vt:lpstr>ELEMENTOS ELÁSTICOS</vt:lpstr>
      <vt:lpstr>ELEMENTOS ELÁSTICOS</vt:lpstr>
      <vt:lpstr>ELEMENTOS ELÁSTICOS</vt:lpstr>
      <vt:lpstr>ELEMENTOS DE VEDAÇÃO </vt:lpstr>
      <vt:lpstr>ELEMENTOS DE VEDAÇÃO </vt:lpstr>
      <vt:lpstr>ELEMENTOS DE VEDAÇÃO </vt:lpstr>
      <vt:lpstr>ELEMENTOS DE VEDAÇÃO </vt:lpstr>
      <vt:lpstr>ELEMENTOS DE VEDAÇÃO </vt:lpstr>
      <vt:lpstr>ELEMENTOS DE VEDAÇÃO </vt:lpstr>
      <vt:lpstr>ELEMENTOS DE VEDAÇÃO</vt:lpstr>
      <vt:lpstr>ELEMENTOS DE TRANSMISSÃO</vt:lpstr>
      <vt:lpstr>ELEMENTOS DE TRANSMISSÃO </vt:lpstr>
      <vt:lpstr>ELEMENTOS DE TRANSMISSÃO </vt:lpstr>
      <vt:lpstr>ELEMENTOS DE TRANSMISSÃO </vt:lpstr>
      <vt:lpstr>ELEMENTOS DE TRANSMISSÃO </vt:lpstr>
      <vt:lpstr>ELEMENTOS DE TRANSMISSÃO </vt:lpstr>
      <vt:lpstr>ELEMENTOS DE TRANSMISSÃO </vt:lpstr>
      <vt:lpstr>ELEMENTOS DE TRANSMISSÃO </vt:lpstr>
      <vt:lpstr>ELEMENTOS DE TRANSMISSÃO </vt:lpstr>
      <vt:lpstr>ELEMENTOS DE TRANSMISSÃO </vt:lpstr>
      <vt:lpstr>ELEMENTOS DE TRANSMISSÃO </vt:lpstr>
      <vt:lpstr>ELEMENTOS DE TRANSMISSÃO </vt:lpstr>
      <vt:lpstr>ELEMENTOS DE TRANSMISSÃO </vt:lpstr>
      <vt:lpstr>ELEMENTOS DE TRANSMISSÃO </vt:lpstr>
      <vt:lpstr>ELEMENTOS DE TRANSMISSÃO </vt:lpstr>
      <vt:lpstr>Dúvidas?</vt:lpstr>
      <vt:lpstr>BIBLIOGRAFIA</vt:lpstr>
      <vt:lpstr>BIBLIOGRAFIA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ELEMENTOS DE MÁQUINAS</dc:title>
  <dc:creator>Usuario</dc:creator>
  <cp:lastModifiedBy>Usuario</cp:lastModifiedBy>
  <cp:revision>47</cp:revision>
  <dcterms:created xsi:type="dcterms:W3CDTF">2019-10-03T13:40:22Z</dcterms:created>
  <dcterms:modified xsi:type="dcterms:W3CDTF">2019-10-14T11:22:02Z</dcterms:modified>
</cp:coreProperties>
</file>